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68" r:id="rId3"/>
    <p:sldId id="272" r:id="rId4"/>
    <p:sldId id="392" r:id="rId5"/>
    <p:sldId id="381" r:id="rId6"/>
    <p:sldId id="383" r:id="rId7"/>
    <p:sldId id="382" r:id="rId8"/>
    <p:sldId id="384" r:id="rId9"/>
    <p:sldId id="396" r:id="rId10"/>
    <p:sldId id="395" r:id="rId11"/>
    <p:sldId id="399" r:id="rId12"/>
    <p:sldId id="400" r:id="rId13"/>
    <p:sldId id="401" r:id="rId14"/>
    <p:sldId id="402" r:id="rId15"/>
    <p:sldId id="390" r:id="rId16"/>
    <p:sldId id="391" r:id="rId17"/>
    <p:sldId id="3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788" autoAdjust="0"/>
  </p:normalViewPr>
  <p:slideViewPr>
    <p:cSldViewPr snapToGrid="0">
      <p:cViewPr varScale="1">
        <p:scale>
          <a:sx n="50" d="100"/>
          <a:sy n="50" d="100"/>
        </p:scale>
        <p:origin x="128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2FB5F-D580-4E0A-9F09-8F0B84FADE7A}" type="datetimeFigureOut">
              <a:rPr lang="en-GB" smtClean="0"/>
              <a:t>29/04/2020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239FF-C9E4-4679-B766-9D945D62F5F4}" type="slidenum">
              <a:rPr lang="en-GB" smtClean="0"/>
              <a:t>‹#›</a:t>
            </a:fld>
            <a:endParaRPr lang="en-GB"/>
          </a:p>
        </p:txBody>
      </p:sp>
    </p:spTree>
    <p:extLst>
      <p:ext uri="{BB962C8B-B14F-4D97-AF65-F5344CB8AC3E}">
        <p14:creationId xmlns:p14="http://schemas.microsoft.com/office/powerpoint/2010/main" val="2718785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Background – media, gov, member queries – impact on SE and support needed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analysis is based on the responses of an online survey which was open from 19</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March until 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April 2020. The survey was completed by 941 freelancers who are IPSE and </a:t>
            </a:r>
            <a:r>
              <a:rPr lang="en-US" sz="1200" b="0" i="0" kern="1200" dirty="0" err="1">
                <a:solidFill>
                  <a:schemeClr val="tx1"/>
                </a:solidFill>
                <a:effectLst/>
                <a:latin typeface="+mn-lt"/>
                <a:ea typeface="+mn-ea"/>
                <a:cs typeface="+mn-cs"/>
              </a:rPr>
              <a:t>PeoplePerHour</a:t>
            </a:r>
            <a:r>
              <a:rPr lang="en-US" sz="1200" b="0" i="0" kern="1200" dirty="0">
                <a:solidFill>
                  <a:schemeClr val="tx1"/>
                </a:solidFill>
                <a:effectLst/>
                <a:latin typeface="+mn-lt"/>
                <a:ea typeface="+mn-ea"/>
                <a:cs typeface="+mn-cs"/>
              </a:rPr>
              <a:t> members, 37 per cent of whom were female and 62 per cent male, with an average age of 45 and average daily rate of £415. Proportion of limited companies (60%) vs sole traders (38%).</a:t>
            </a:r>
          </a:p>
          <a:p>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Present the SEISS here – a taxable grant for the self-employed worth 80 per cent of their average monthly profits over the last three years up to £2500 a month</a:t>
            </a:r>
          </a:p>
          <a:p>
            <a:pPr marL="171450" indent="-171450">
              <a:buFontTx/>
              <a:buChar char="-"/>
            </a:pPr>
            <a:r>
              <a:rPr lang="en-US" sz="1200" b="0" i="0" kern="1200" dirty="0">
                <a:solidFill>
                  <a:schemeClr val="tx1"/>
                </a:solidFill>
                <a:effectLst/>
                <a:latin typeface="+mn-lt"/>
                <a:ea typeface="+mn-ea"/>
                <a:cs typeface="+mn-cs"/>
              </a:rPr>
              <a:t>Limited companies, earn over 50k a year, generate more than half of their income from somewhere else rather than SE, new to self-employment</a:t>
            </a:r>
            <a:endParaRPr lang="en-GB" dirty="0"/>
          </a:p>
        </p:txBody>
      </p:sp>
      <p:sp>
        <p:nvSpPr>
          <p:cNvPr id="4" name="Slide Number Placeholder 3"/>
          <p:cNvSpPr>
            <a:spLocks noGrp="1"/>
          </p:cNvSpPr>
          <p:nvPr>
            <p:ph type="sldNum" sz="quarter" idx="5"/>
          </p:nvPr>
        </p:nvSpPr>
        <p:spPr/>
        <p:txBody>
          <a:bodyPr/>
          <a:lstStyle/>
          <a:p>
            <a:fld id="{D51239FF-C9E4-4679-B766-9D945D62F5F4}" type="slidenum">
              <a:rPr lang="en-GB" smtClean="0"/>
              <a:t>4</a:t>
            </a:fld>
            <a:endParaRPr lang="en-GB"/>
          </a:p>
        </p:txBody>
      </p:sp>
    </p:spTree>
    <p:extLst>
      <p:ext uri="{BB962C8B-B14F-4D97-AF65-F5344CB8AC3E}">
        <p14:creationId xmlns:p14="http://schemas.microsoft.com/office/powerpoint/2010/main" val="1794562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D73394-5FEA-714A-B16A-1933353E8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53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difference between age, gender, occupation and legal form</a:t>
            </a:r>
          </a:p>
        </p:txBody>
      </p:sp>
      <p:sp>
        <p:nvSpPr>
          <p:cNvPr id="4" name="Slide Number Placeholder 3"/>
          <p:cNvSpPr>
            <a:spLocks noGrp="1"/>
          </p:cNvSpPr>
          <p:nvPr>
            <p:ph type="sldNum" sz="quarter" idx="5"/>
          </p:nvPr>
        </p:nvSpPr>
        <p:spPr/>
        <p:txBody>
          <a:bodyPr/>
          <a:lstStyle/>
          <a:p>
            <a:fld id="{D51239FF-C9E4-4679-B766-9D945D62F5F4}" type="slidenum">
              <a:rPr lang="en-GB" smtClean="0"/>
              <a:t>5</a:t>
            </a:fld>
            <a:endParaRPr lang="en-GB"/>
          </a:p>
        </p:txBody>
      </p:sp>
    </p:spTree>
    <p:extLst>
      <p:ext uri="{BB962C8B-B14F-4D97-AF65-F5344CB8AC3E}">
        <p14:creationId xmlns:p14="http://schemas.microsoft.com/office/powerpoint/2010/main" val="307053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explains the high levels of concern – amount of work they do, stability of their businesses, their incomes and personal circumstances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the coronavirus outbreak seems to be affecting all freelancers, the data shows that it is affecting sole traders and limited companies differently.</a:t>
            </a:r>
            <a:endParaRPr lang="en-GB" dirty="0"/>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greater proportion of sole traders (74%) are experiencing declining demand for work in comparison with limited companies (66%).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Limited companies (48%), on the other hand, are more likely than sole traders (39%) to expect to have to close their self-employed business as a result of the outbreak if they don’t receive any support in the next 3 months.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Sole traders (55%) are much more likely to expect to end up with no money to cover basic living expenses such as bills and rent in comparison with limited companies (39%). </a:t>
            </a:r>
            <a:endParaRPr lang="en-GB" dirty="0"/>
          </a:p>
        </p:txBody>
      </p:sp>
      <p:sp>
        <p:nvSpPr>
          <p:cNvPr id="4" name="Slide Number Placeholder 3"/>
          <p:cNvSpPr>
            <a:spLocks noGrp="1"/>
          </p:cNvSpPr>
          <p:nvPr>
            <p:ph type="sldNum" sz="quarter" idx="5"/>
          </p:nvPr>
        </p:nvSpPr>
        <p:spPr/>
        <p:txBody>
          <a:bodyPr/>
          <a:lstStyle/>
          <a:p>
            <a:fld id="{D51239FF-C9E4-4679-B766-9D945D62F5F4}" type="slidenum">
              <a:rPr lang="en-GB" smtClean="0"/>
              <a:t>6</a:t>
            </a:fld>
            <a:endParaRPr lang="en-GB"/>
          </a:p>
        </p:txBody>
      </p:sp>
    </p:spTree>
    <p:extLst>
      <p:ext uri="{BB962C8B-B14F-4D97-AF65-F5344CB8AC3E}">
        <p14:creationId xmlns:p14="http://schemas.microsoft.com/office/powerpoint/2010/main" val="222916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How freelancers are going to manage to financially adapt to the slowing demand for work, increasingly depends on the amount of savings they have.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findings are perhaps concerning because those who are eligible for the SEISS grant will have to wait until June to receive the money. </a:t>
            </a:r>
          </a:p>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On average, freelancers think that their savings could cover them for 21 weeks if they had to stop working, but the number is much lower for sole traders (13 weeks) in comparison with limited companies (27 weeks).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51239FF-C9E4-4679-B766-9D945D62F5F4}" type="slidenum">
              <a:rPr lang="en-GB" smtClean="0"/>
              <a:t>7</a:t>
            </a:fld>
            <a:endParaRPr lang="en-GB"/>
          </a:p>
        </p:txBody>
      </p:sp>
    </p:spTree>
    <p:extLst>
      <p:ext uri="{BB962C8B-B14F-4D97-AF65-F5344CB8AC3E}">
        <p14:creationId xmlns:p14="http://schemas.microsoft.com/office/powerpoint/2010/main" val="230005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When we asked freelancers about other ways the outbreak is likely to affect them else than losing their savings, a significant proportion said they think they are at risk of experiencing contract delays or cancellations (74%), using all or most of their savings (68%) and losing clients (60%).</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Two in five also think they will have to register for income support (38%) or withdraw money from their businesses (40%). One in seven (14%) expect having to face withdrawal penalties to access their longer-term savings such as pensions or LISAs early.</a:t>
            </a:r>
          </a:p>
          <a:p>
            <a:r>
              <a:rPr lang="en-GB" dirty="0"/>
              <a:t>-----</a:t>
            </a:r>
          </a:p>
          <a:p>
            <a:endParaRPr lang="en-GB"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Sole traders are much more likely to have to register for income support (48% compared to 34% for limited companies).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Limited companies (54%), on the other hand, are more likely to have to withdraw money from their businesses in comparison with sole traders (19%).</a:t>
            </a:r>
          </a:p>
          <a:p>
            <a:endParaRPr lang="en-GB" dirty="0"/>
          </a:p>
        </p:txBody>
      </p:sp>
      <p:sp>
        <p:nvSpPr>
          <p:cNvPr id="4" name="Slide Number Placeholder 3"/>
          <p:cNvSpPr>
            <a:spLocks noGrp="1"/>
          </p:cNvSpPr>
          <p:nvPr>
            <p:ph type="sldNum" sz="quarter" idx="5"/>
          </p:nvPr>
        </p:nvSpPr>
        <p:spPr/>
        <p:txBody>
          <a:bodyPr/>
          <a:lstStyle/>
          <a:p>
            <a:fld id="{D51239FF-C9E4-4679-B766-9D945D62F5F4}" type="slidenum">
              <a:rPr lang="en-GB" smtClean="0"/>
              <a:t>8</a:t>
            </a:fld>
            <a:endParaRPr lang="en-GB"/>
          </a:p>
        </p:txBody>
      </p:sp>
    </p:spTree>
    <p:extLst>
      <p:ext uri="{BB962C8B-B14F-4D97-AF65-F5344CB8AC3E}">
        <p14:creationId xmlns:p14="http://schemas.microsoft.com/office/powerpoint/2010/main" val="364522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1239FF-C9E4-4679-B766-9D945D62F5F4}" type="slidenum">
              <a:rPr lang="en-GB" smtClean="0"/>
              <a:t>9</a:t>
            </a:fld>
            <a:endParaRPr lang="en-GB"/>
          </a:p>
        </p:txBody>
      </p:sp>
    </p:spTree>
    <p:extLst>
      <p:ext uri="{BB962C8B-B14F-4D97-AF65-F5344CB8AC3E}">
        <p14:creationId xmlns:p14="http://schemas.microsoft.com/office/powerpoint/2010/main" val="67164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D73394-5FEA-714A-B16A-1933353E8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344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D73394-5FEA-714A-B16A-1933353E8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31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D73394-5FEA-714A-B16A-1933353E8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56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71D2-AB64-432C-A943-2947F694EE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F840A9-707A-4A6A-85FF-59395CDEB2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EDCE58-D082-497D-A59F-C7714E0648A4}"/>
              </a:ext>
            </a:extLst>
          </p:cNvPr>
          <p:cNvSpPr>
            <a:spLocks noGrp="1"/>
          </p:cNvSpPr>
          <p:nvPr>
            <p:ph type="dt" sz="half" idx="10"/>
          </p:nvPr>
        </p:nvSpPr>
        <p:spPr/>
        <p:txBody>
          <a:bodyPr/>
          <a:lstStyle/>
          <a:p>
            <a:fld id="{D9C23D60-F724-4706-B085-F3991A80D26D}" type="datetimeFigureOut">
              <a:rPr lang="en-GB" smtClean="0"/>
              <a:t>29/04/2020</a:t>
            </a:fld>
            <a:endParaRPr lang="en-GB"/>
          </a:p>
        </p:txBody>
      </p:sp>
      <p:sp>
        <p:nvSpPr>
          <p:cNvPr id="5" name="Footer Placeholder 4">
            <a:extLst>
              <a:ext uri="{FF2B5EF4-FFF2-40B4-BE49-F238E27FC236}">
                <a16:creationId xmlns:a16="http://schemas.microsoft.com/office/drawing/2014/main" id="{ABE3B9CE-BA89-4D79-8A93-370C19CE4C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BE6643-0756-4014-82C0-3E7DD1027461}"/>
              </a:ext>
            </a:extLst>
          </p:cNvPr>
          <p:cNvSpPr>
            <a:spLocks noGrp="1"/>
          </p:cNvSpPr>
          <p:nvPr>
            <p:ph type="sldNum" sz="quarter" idx="12"/>
          </p:nvPr>
        </p:nvSpPr>
        <p:spPr/>
        <p:txBody>
          <a:bodyPr/>
          <a:lstStyle/>
          <a:p>
            <a:fld id="{5A962DD8-69F8-4F55-8F7A-A6123F46CB97}" type="slidenum">
              <a:rPr lang="en-GB" smtClean="0"/>
              <a:t>‹#›</a:t>
            </a:fld>
            <a:endParaRPr lang="en-GB"/>
          </a:p>
        </p:txBody>
      </p:sp>
    </p:spTree>
    <p:extLst>
      <p:ext uri="{BB962C8B-B14F-4D97-AF65-F5344CB8AC3E}">
        <p14:creationId xmlns:p14="http://schemas.microsoft.com/office/powerpoint/2010/main" val="213634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8FD67-0CFA-421C-8707-2E54F37DE9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976D13-F85A-4A9F-9276-B0718D1727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309B47-C670-40AE-BBEF-B1C2A0BAD406}"/>
              </a:ext>
            </a:extLst>
          </p:cNvPr>
          <p:cNvSpPr>
            <a:spLocks noGrp="1"/>
          </p:cNvSpPr>
          <p:nvPr>
            <p:ph type="dt" sz="half" idx="10"/>
          </p:nvPr>
        </p:nvSpPr>
        <p:spPr/>
        <p:txBody>
          <a:bodyPr/>
          <a:lstStyle/>
          <a:p>
            <a:fld id="{D9C23D60-F724-4706-B085-F3991A80D26D}" type="datetimeFigureOut">
              <a:rPr lang="en-GB" smtClean="0"/>
              <a:t>29/04/2020</a:t>
            </a:fld>
            <a:endParaRPr lang="en-GB"/>
          </a:p>
        </p:txBody>
      </p:sp>
      <p:sp>
        <p:nvSpPr>
          <p:cNvPr id="5" name="Footer Placeholder 4">
            <a:extLst>
              <a:ext uri="{FF2B5EF4-FFF2-40B4-BE49-F238E27FC236}">
                <a16:creationId xmlns:a16="http://schemas.microsoft.com/office/drawing/2014/main" id="{4876EBD7-18EC-4FB0-B766-D1C163E11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7EE507-2F9B-4CDF-B5E4-D517DCDA94C6}"/>
              </a:ext>
            </a:extLst>
          </p:cNvPr>
          <p:cNvSpPr>
            <a:spLocks noGrp="1"/>
          </p:cNvSpPr>
          <p:nvPr>
            <p:ph type="sldNum" sz="quarter" idx="12"/>
          </p:nvPr>
        </p:nvSpPr>
        <p:spPr/>
        <p:txBody>
          <a:bodyPr/>
          <a:lstStyle/>
          <a:p>
            <a:fld id="{5A962DD8-69F8-4F55-8F7A-A6123F46CB97}" type="slidenum">
              <a:rPr lang="en-GB" smtClean="0"/>
              <a:t>‹#›</a:t>
            </a:fld>
            <a:endParaRPr lang="en-GB"/>
          </a:p>
        </p:txBody>
      </p:sp>
    </p:spTree>
    <p:extLst>
      <p:ext uri="{BB962C8B-B14F-4D97-AF65-F5344CB8AC3E}">
        <p14:creationId xmlns:p14="http://schemas.microsoft.com/office/powerpoint/2010/main" val="73872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06D84-71FC-48EF-A775-99DA783A36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E29E1C-134D-4FB5-8916-7F7028E062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2BB117-0B14-42D6-9E04-3B07E4F9502C}"/>
              </a:ext>
            </a:extLst>
          </p:cNvPr>
          <p:cNvSpPr>
            <a:spLocks noGrp="1"/>
          </p:cNvSpPr>
          <p:nvPr>
            <p:ph type="dt" sz="half" idx="10"/>
          </p:nvPr>
        </p:nvSpPr>
        <p:spPr/>
        <p:txBody>
          <a:bodyPr/>
          <a:lstStyle/>
          <a:p>
            <a:fld id="{D9C23D60-F724-4706-B085-F3991A80D26D}" type="datetimeFigureOut">
              <a:rPr lang="en-GB" smtClean="0"/>
              <a:t>29/04/2020</a:t>
            </a:fld>
            <a:endParaRPr lang="en-GB"/>
          </a:p>
        </p:txBody>
      </p:sp>
      <p:sp>
        <p:nvSpPr>
          <p:cNvPr id="5" name="Footer Placeholder 4">
            <a:extLst>
              <a:ext uri="{FF2B5EF4-FFF2-40B4-BE49-F238E27FC236}">
                <a16:creationId xmlns:a16="http://schemas.microsoft.com/office/drawing/2014/main" id="{D07B356A-1BED-404B-8203-4A5A54CBB8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F57BF6-42FE-49AE-8ED0-EC2CCD7B6268}"/>
              </a:ext>
            </a:extLst>
          </p:cNvPr>
          <p:cNvSpPr>
            <a:spLocks noGrp="1"/>
          </p:cNvSpPr>
          <p:nvPr>
            <p:ph type="sldNum" sz="quarter" idx="12"/>
          </p:nvPr>
        </p:nvSpPr>
        <p:spPr/>
        <p:txBody>
          <a:bodyPr/>
          <a:lstStyle/>
          <a:p>
            <a:fld id="{5A962DD8-69F8-4F55-8F7A-A6123F46CB97}" type="slidenum">
              <a:rPr lang="en-GB" smtClean="0"/>
              <a:t>‹#›</a:t>
            </a:fld>
            <a:endParaRPr lang="en-GB"/>
          </a:p>
        </p:txBody>
      </p:sp>
    </p:spTree>
    <p:extLst>
      <p:ext uri="{BB962C8B-B14F-4D97-AF65-F5344CB8AC3E}">
        <p14:creationId xmlns:p14="http://schemas.microsoft.com/office/powerpoint/2010/main" val="4251974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p:cNvSpPr>
            <a:spLocks noGrp="1"/>
          </p:cNvSpPr>
          <p:nvPr>
            <p:ph type="dt" sz="half" idx="2"/>
          </p:nvPr>
        </p:nvSpPr>
        <p:spPr>
          <a:xfrm>
            <a:off x="838200" y="6348476"/>
            <a:ext cx="1109353" cy="365125"/>
          </a:xfrm>
          <a:prstGeom prst="rect">
            <a:avLst/>
          </a:prstGeom>
        </p:spPr>
        <p:txBody>
          <a:bodyPr vert="horz" lIns="91440" tIns="45720" rIns="91440" bIns="45720" rtlCol="0" anchor="ctr"/>
          <a:lstStyle>
            <a:lvl1pPr algn="l">
              <a:defRPr sz="1200">
                <a:solidFill>
                  <a:schemeClr val="bg1">
                    <a:lumMod val="50000"/>
                  </a:schemeClr>
                </a:solidFill>
                <a:latin typeface="Foundry Sterling Book" charset="0"/>
                <a:ea typeface="Foundry Sterling Book" charset="0"/>
                <a:cs typeface="Foundry Sterling Book" charset="0"/>
              </a:defRPr>
            </a:lvl1pPr>
          </a:lstStyle>
          <a:p>
            <a:fld id="{590AAA56-B8D0-734F-99F2-ED499531B20E}" type="datetimeFigureOut">
              <a:rPr lang="en-US" smtClean="0"/>
              <a:pPr/>
              <a:t>4/29/2020</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endParaRPr lang="en-US"/>
          </a:p>
        </p:txBody>
      </p:sp>
      <p:sp>
        <p:nvSpPr>
          <p:cNvPr id="9" name="Slide Number Placeholder 5"/>
          <p:cNvSpPr>
            <a:spLocks noGrp="1"/>
          </p:cNvSpPr>
          <p:nvPr>
            <p:ph type="sldNum" sz="quarter" idx="4"/>
          </p:nvPr>
        </p:nvSpPr>
        <p:spPr>
          <a:xfrm>
            <a:off x="2534562" y="6356350"/>
            <a:ext cx="917028"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fld id="{CD94927A-A79B-0746-927E-5A3883E9DDEC}" type="slidenum">
              <a:rPr lang="en-US" smtClean="0"/>
              <a:pPr/>
              <a:t>‹#›</a:t>
            </a:fld>
            <a:endParaRPr lang="en-US"/>
          </a:p>
        </p:txBody>
      </p:sp>
    </p:spTree>
    <p:extLst>
      <p:ext uri="{BB962C8B-B14F-4D97-AF65-F5344CB8AC3E}">
        <p14:creationId xmlns:p14="http://schemas.microsoft.com/office/powerpoint/2010/main" val="2619316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838200" y="6348476"/>
            <a:ext cx="1109353" cy="365125"/>
          </a:xfrm>
          <a:prstGeom prst="rect">
            <a:avLst/>
          </a:prstGeom>
        </p:spPr>
        <p:txBody>
          <a:bodyPr vert="horz" lIns="91440" tIns="45720" rIns="91440" bIns="45720" rtlCol="0" anchor="ctr"/>
          <a:lstStyle>
            <a:lvl1pPr algn="l">
              <a:defRPr sz="1200">
                <a:solidFill>
                  <a:schemeClr val="bg1">
                    <a:lumMod val="50000"/>
                  </a:schemeClr>
                </a:solidFill>
                <a:latin typeface="Foundry Sterling Book" charset="0"/>
                <a:ea typeface="Foundry Sterling Book" charset="0"/>
                <a:cs typeface="Foundry Sterling Book" charset="0"/>
              </a:defRPr>
            </a:lvl1pPr>
          </a:lstStyle>
          <a:p>
            <a:fld id="{590AAA56-B8D0-734F-99F2-ED499531B20E}" type="datetimeFigureOut">
              <a:rPr lang="en-US" smtClean="0"/>
              <a:pPr/>
              <a:t>4/29/2020</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endParaRPr lang="en-US"/>
          </a:p>
        </p:txBody>
      </p:sp>
      <p:sp>
        <p:nvSpPr>
          <p:cNvPr id="9" name="Slide Number Placeholder 5"/>
          <p:cNvSpPr>
            <a:spLocks noGrp="1"/>
          </p:cNvSpPr>
          <p:nvPr>
            <p:ph type="sldNum" sz="quarter" idx="4"/>
          </p:nvPr>
        </p:nvSpPr>
        <p:spPr>
          <a:xfrm>
            <a:off x="2534562" y="6356350"/>
            <a:ext cx="917028"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fld id="{CD94927A-A79B-0746-927E-5A3883E9DDEC}" type="slidenum">
              <a:rPr lang="en-US" smtClean="0"/>
              <a:pPr/>
              <a:t>‹#›</a:t>
            </a:fld>
            <a:endParaRPr lang="en-US"/>
          </a:p>
        </p:txBody>
      </p:sp>
    </p:spTree>
    <p:extLst>
      <p:ext uri="{BB962C8B-B14F-4D97-AF65-F5344CB8AC3E}">
        <p14:creationId xmlns:p14="http://schemas.microsoft.com/office/powerpoint/2010/main" val="1421784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838200" y="6348476"/>
            <a:ext cx="1109353" cy="365125"/>
          </a:xfrm>
          <a:prstGeom prst="rect">
            <a:avLst/>
          </a:prstGeom>
        </p:spPr>
        <p:txBody>
          <a:bodyPr vert="horz" lIns="91440" tIns="45720" rIns="91440" bIns="45720" rtlCol="0" anchor="ctr"/>
          <a:lstStyle>
            <a:lvl1pPr algn="l">
              <a:defRPr sz="1200">
                <a:solidFill>
                  <a:schemeClr val="bg1">
                    <a:lumMod val="50000"/>
                  </a:schemeClr>
                </a:solidFill>
                <a:latin typeface="Foundry Sterling Book" charset="0"/>
                <a:ea typeface="Foundry Sterling Book" charset="0"/>
                <a:cs typeface="Foundry Sterling Book" charset="0"/>
              </a:defRPr>
            </a:lvl1pPr>
          </a:lstStyle>
          <a:p>
            <a:fld id="{590AAA56-B8D0-734F-99F2-ED499531B20E}" type="datetimeFigureOut">
              <a:rPr lang="en-US" smtClean="0"/>
              <a:pPr/>
              <a:t>4/29/2020</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endParaRPr lang="en-US"/>
          </a:p>
        </p:txBody>
      </p:sp>
      <p:sp>
        <p:nvSpPr>
          <p:cNvPr id="9" name="Slide Number Placeholder 5"/>
          <p:cNvSpPr>
            <a:spLocks noGrp="1"/>
          </p:cNvSpPr>
          <p:nvPr>
            <p:ph type="sldNum" sz="quarter" idx="4"/>
          </p:nvPr>
        </p:nvSpPr>
        <p:spPr>
          <a:xfrm>
            <a:off x="2534562" y="6356350"/>
            <a:ext cx="917028"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fld id="{CD94927A-A79B-0746-927E-5A3883E9DDEC}" type="slidenum">
              <a:rPr lang="en-US" smtClean="0"/>
              <a:pPr/>
              <a:t>‹#›</a:t>
            </a:fld>
            <a:endParaRPr lang="en-US"/>
          </a:p>
        </p:txBody>
      </p:sp>
    </p:spTree>
    <p:extLst>
      <p:ext uri="{BB962C8B-B14F-4D97-AF65-F5344CB8AC3E}">
        <p14:creationId xmlns:p14="http://schemas.microsoft.com/office/powerpoint/2010/main" val="1442659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73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73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838200" y="6348476"/>
            <a:ext cx="1109353" cy="365125"/>
          </a:xfrm>
          <a:prstGeom prst="rect">
            <a:avLst/>
          </a:prstGeom>
        </p:spPr>
        <p:txBody>
          <a:bodyPr vert="horz" lIns="91440" tIns="45720" rIns="91440" bIns="45720" rtlCol="0" anchor="ctr"/>
          <a:lstStyle>
            <a:lvl1pPr algn="l">
              <a:defRPr sz="1200">
                <a:solidFill>
                  <a:schemeClr val="bg1">
                    <a:lumMod val="50000"/>
                  </a:schemeClr>
                </a:solidFill>
                <a:latin typeface="Foundry Sterling Book" charset="0"/>
                <a:ea typeface="Foundry Sterling Book" charset="0"/>
                <a:cs typeface="Foundry Sterling Book" charset="0"/>
              </a:defRPr>
            </a:lvl1pPr>
          </a:lstStyle>
          <a:p>
            <a:fld id="{590AAA56-B8D0-734F-99F2-ED499531B20E}" type="datetimeFigureOut">
              <a:rPr lang="en-US" smtClean="0"/>
              <a:pPr/>
              <a:t>4/29/2020</a:t>
            </a:fld>
            <a:endParaRPr lang="en-US" dirty="0"/>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endParaRPr lang="en-US"/>
          </a:p>
        </p:txBody>
      </p:sp>
      <p:sp>
        <p:nvSpPr>
          <p:cNvPr id="10" name="Slide Number Placeholder 5"/>
          <p:cNvSpPr>
            <a:spLocks noGrp="1"/>
          </p:cNvSpPr>
          <p:nvPr>
            <p:ph type="sldNum" sz="quarter" idx="4"/>
          </p:nvPr>
        </p:nvSpPr>
        <p:spPr>
          <a:xfrm>
            <a:off x="2534562" y="6356350"/>
            <a:ext cx="917028"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fld id="{CD94927A-A79B-0746-927E-5A3883E9DDEC}" type="slidenum">
              <a:rPr lang="en-US" smtClean="0"/>
              <a:pPr/>
              <a:t>‹#›</a:t>
            </a:fld>
            <a:endParaRPr lang="en-US"/>
          </a:p>
        </p:txBody>
      </p:sp>
    </p:spTree>
    <p:extLst>
      <p:ext uri="{BB962C8B-B14F-4D97-AF65-F5344CB8AC3E}">
        <p14:creationId xmlns:p14="http://schemas.microsoft.com/office/powerpoint/2010/main" val="171566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11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11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838200" y="6348476"/>
            <a:ext cx="1109353" cy="365125"/>
          </a:xfrm>
          <a:prstGeom prst="rect">
            <a:avLst/>
          </a:prstGeom>
        </p:spPr>
        <p:txBody>
          <a:bodyPr vert="horz" lIns="91440" tIns="45720" rIns="91440" bIns="45720" rtlCol="0" anchor="ctr"/>
          <a:lstStyle>
            <a:lvl1pPr algn="l">
              <a:defRPr sz="1200">
                <a:solidFill>
                  <a:schemeClr val="bg1">
                    <a:lumMod val="50000"/>
                  </a:schemeClr>
                </a:solidFill>
                <a:latin typeface="Foundry Sterling Book" charset="0"/>
                <a:ea typeface="Foundry Sterling Book" charset="0"/>
                <a:cs typeface="Foundry Sterling Book" charset="0"/>
              </a:defRPr>
            </a:lvl1pPr>
          </a:lstStyle>
          <a:p>
            <a:fld id="{590AAA56-B8D0-734F-99F2-ED499531B20E}" type="datetimeFigureOut">
              <a:rPr lang="en-US" smtClean="0"/>
              <a:pPr/>
              <a:t>4/29/2020</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endParaRPr lang="en-US"/>
          </a:p>
        </p:txBody>
      </p:sp>
      <p:sp>
        <p:nvSpPr>
          <p:cNvPr id="12" name="Slide Number Placeholder 5"/>
          <p:cNvSpPr>
            <a:spLocks noGrp="1"/>
          </p:cNvSpPr>
          <p:nvPr>
            <p:ph type="sldNum" sz="quarter" idx="12"/>
          </p:nvPr>
        </p:nvSpPr>
        <p:spPr>
          <a:xfrm>
            <a:off x="2534562" y="6356350"/>
            <a:ext cx="917028"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fld id="{CD94927A-A79B-0746-927E-5A3883E9DDEC}" type="slidenum">
              <a:rPr lang="en-US" smtClean="0"/>
              <a:pPr/>
              <a:t>‹#›</a:t>
            </a:fld>
            <a:endParaRPr lang="en-US"/>
          </a:p>
        </p:txBody>
      </p:sp>
    </p:spTree>
    <p:extLst>
      <p:ext uri="{BB962C8B-B14F-4D97-AF65-F5344CB8AC3E}">
        <p14:creationId xmlns:p14="http://schemas.microsoft.com/office/powerpoint/2010/main" val="436972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838200" y="6348476"/>
            <a:ext cx="1109353" cy="365125"/>
          </a:xfrm>
          <a:prstGeom prst="rect">
            <a:avLst/>
          </a:prstGeom>
        </p:spPr>
        <p:txBody>
          <a:bodyPr vert="horz" lIns="91440" tIns="45720" rIns="91440" bIns="45720" rtlCol="0" anchor="ctr"/>
          <a:lstStyle>
            <a:lvl1pPr algn="l">
              <a:defRPr sz="1200">
                <a:solidFill>
                  <a:schemeClr val="bg1">
                    <a:lumMod val="50000"/>
                  </a:schemeClr>
                </a:solidFill>
                <a:latin typeface="Foundry Sterling Book" charset="0"/>
                <a:ea typeface="Foundry Sterling Book" charset="0"/>
                <a:cs typeface="Foundry Sterling Book" charset="0"/>
              </a:defRPr>
            </a:lvl1pPr>
          </a:lstStyle>
          <a:p>
            <a:fld id="{590AAA56-B8D0-734F-99F2-ED499531B20E}" type="datetimeFigureOut">
              <a:rPr lang="en-US" smtClean="0"/>
              <a:pPr/>
              <a:t>4/29/2020</a:t>
            </a:fld>
            <a:endParaRPr lang="en-US" dirty="0"/>
          </a:p>
        </p:txBody>
      </p:sp>
      <p:sp>
        <p:nvSpPr>
          <p:cNvPr id="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endParaRPr lang="en-US"/>
          </a:p>
        </p:txBody>
      </p:sp>
      <p:sp>
        <p:nvSpPr>
          <p:cNvPr id="8" name="Slide Number Placeholder 5"/>
          <p:cNvSpPr>
            <a:spLocks noGrp="1"/>
          </p:cNvSpPr>
          <p:nvPr>
            <p:ph type="sldNum" sz="quarter" idx="4"/>
          </p:nvPr>
        </p:nvSpPr>
        <p:spPr>
          <a:xfrm>
            <a:off x="2534562" y="6356350"/>
            <a:ext cx="917028"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fld id="{CD94927A-A79B-0746-927E-5A3883E9DDEC}" type="slidenum">
              <a:rPr lang="en-US" smtClean="0"/>
              <a:pPr/>
              <a:t>‹#›</a:t>
            </a:fld>
            <a:endParaRPr lang="en-US"/>
          </a:p>
        </p:txBody>
      </p:sp>
    </p:spTree>
    <p:extLst>
      <p:ext uri="{BB962C8B-B14F-4D97-AF65-F5344CB8AC3E}">
        <p14:creationId xmlns:p14="http://schemas.microsoft.com/office/powerpoint/2010/main" val="3046980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48476"/>
            <a:ext cx="1109353" cy="365125"/>
          </a:xfrm>
          <a:prstGeom prst="rect">
            <a:avLst/>
          </a:prstGeom>
        </p:spPr>
        <p:txBody>
          <a:bodyPr vert="horz" lIns="91440" tIns="45720" rIns="91440" bIns="45720" rtlCol="0" anchor="ctr"/>
          <a:lstStyle>
            <a:lvl1pPr algn="l">
              <a:defRPr sz="1200">
                <a:solidFill>
                  <a:schemeClr val="bg1">
                    <a:lumMod val="50000"/>
                  </a:schemeClr>
                </a:solidFill>
                <a:latin typeface="Foundry Sterling Book" charset="0"/>
                <a:ea typeface="Foundry Sterling Book" charset="0"/>
                <a:cs typeface="Foundry Sterling Book" charset="0"/>
              </a:defRPr>
            </a:lvl1pPr>
          </a:lstStyle>
          <a:p>
            <a:fld id="{590AAA56-B8D0-734F-99F2-ED499531B20E}" type="datetimeFigureOut">
              <a:rPr lang="en-US" smtClean="0"/>
              <a:pPr/>
              <a:t>4/29/2020</a:t>
            </a:fld>
            <a:endParaRPr lang="en-US" dirty="0"/>
          </a:p>
        </p:txBody>
      </p:sp>
      <p:sp>
        <p:nvSpPr>
          <p:cNvPr id="6"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endParaRPr lang="en-US"/>
          </a:p>
        </p:txBody>
      </p:sp>
      <p:sp>
        <p:nvSpPr>
          <p:cNvPr id="7" name="Slide Number Placeholder 5"/>
          <p:cNvSpPr>
            <a:spLocks noGrp="1"/>
          </p:cNvSpPr>
          <p:nvPr>
            <p:ph type="sldNum" sz="quarter" idx="4"/>
          </p:nvPr>
        </p:nvSpPr>
        <p:spPr>
          <a:xfrm>
            <a:off x="2534562" y="6356350"/>
            <a:ext cx="917028"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fld id="{CD94927A-A79B-0746-927E-5A3883E9DDEC}" type="slidenum">
              <a:rPr lang="en-US" smtClean="0"/>
              <a:pPr/>
              <a:t>‹#›</a:t>
            </a:fld>
            <a:endParaRPr lang="en-US"/>
          </a:p>
        </p:txBody>
      </p:sp>
    </p:spTree>
    <p:extLst>
      <p:ext uri="{BB962C8B-B14F-4D97-AF65-F5344CB8AC3E}">
        <p14:creationId xmlns:p14="http://schemas.microsoft.com/office/powerpoint/2010/main" val="3753740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p:cNvSpPr>
            <a:spLocks noGrp="1"/>
          </p:cNvSpPr>
          <p:nvPr>
            <p:ph type="dt" sz="half" idx="10"/>
          </p:nvPr>
        </p:nvSpPr>
        <p:spPr>
          <a:xfrm>
            <a:off x="838200" y="6348476"/>
            <a:ext cx="1109353" cy="365125"/>
          </a:xfrm>
          <a:prstGeom prst="rect">
            <a:avLst/>
          </a:prstGeom>
        </p:spPr>
        <p:txBody>
          <a:bodyPr vert="horz" lIns="91440" tIns="45720" rIns="91440" bIns="45720" rtlCol="0" anchor="ctr"/>
          <a:lstStyle>
            <a:lvl1pPr algn="l">
              <a:defRPr sz="1200">
                <a:solidFill>
                  <a:schemeClr val="bg1">
                    <a:lumMod val="50000"/>
                  </a:schemeClr>
                </a:solidFill>
                <a:latin typeface="Foundry Sterling Book" charset="0"/>
                <a:ea typeface="Foundry Sterling Book" charset="0"/>
                <a:cs typeface="Foundry Sterling Book" charset="0"/>
              </a:defRPr>
            </a:lvl1pPr>
          </a:lstStyle>
          <a:p>
            <a:fld id="{590AAA56-B8D0-734F-99F2-ED499531B20E}" type="datetimeFigureOut">
              <a:rPr lang="en-US" smtClean="0"/>
              <a:pPr/>
              <a:t>4/29/2020</a:t>
            </a:fld>
            <a:endParaRPr lang="en-US" dirty="0"/>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endParaRPr lang="en-US"/>
          </a:p>
        </p:txBody>
      </p:sp>
      <p:sp>
        <p:nvSpPr>
          <p:cNvPr id="10" name="Slide Number Placeholder 5"/>
          <p:cNvSpPr>
            <a:spLocks noGrp="1"/>
          </p:cNvSpPr>
          <p:nvPr>
            <p:ph type="sldNum" sz="quarter" idx="4"/>
          </p:nvPr>
        </p:nvSpPr>
        <p:spPr>
          <a:xfrm>
            <a:off x="2534562" y="6356350"/>
            <a:ext cx="917028"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fld id="{CD94927A-A79B-0746-927E-5A3883E9DDEC}" type="slidenum">
              <a:rPr lang="en-US" smtClean="0"/>
              <a:pPr/>
              <a:t>‹#›</a:t>
            </a:fld>
            <a:endParaRPr lang="en-US"/>
          </a:p>
        </p:txBody>
      </p:sp>
    </p:spTree>
    <p:extLst>
      <p:ext uri="{BB962C8B-B14F-4D97-AF65-F5344CB8AC3E}">
        <p14:creationId xmlns:p14="http://schemas.microsoft.com/office/powerpoint/2010/main" val="153185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CF26-4953-42D4-9E33-B94E65753D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27A209-1695-4FEC-A2E7-7DC1BFA587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AB9849-F512-4F44-9EB1-428B2897C932}"/>
              </a:ext>
            </a:extLst>
          </p:cNvPr>
          <p:cNvSpPr>
            <a:spLocks noGrp="1"/>
          </p:cNvSpPr>
          <p:nvPr>
            <p:ph type="dt" sz="half" idx="10"/>
          </p:nvPr>
        </p:nvSpPr>
        <p:spPr/>
        <p:txBody>
          <a:bodyPr/>
          <a:lstStyle/>
          <a:p>
            <a:fld id="{D9C23D60-F724-4706-B085-F3991A80D26D}" type="datetimeFigureOut">
              <a:rPr lang="en-GB" smtClean="0"/>
              <a:t>29/04/2020</a:t>
            </a:fld>
            <a:endParaRPr lang="en-GB"/>
          </a:p>
        </p:txBody>
      </p:sp>
      <p:sp>
        <p:nvSpPr>
          <p:cNvPr id="5" name="Footer Placeholder 4">
            <a:extLst>
              <a:ext uri="{FF2B5EF4-FFF2-40B4-BE49-F238E27FC236}">
                <a16:creationId xmlns:a16="http://schemas.microsoft.com/office/drawing/2014/main" id="{44DF8413-1377-43F0-BC29-AF71CE896F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07483E-2738-4E74-ABD0-9BDDA12369C1}"/>
              </a:ext>
            </a:extLst>
          </p:cNvPr>
          <p:cNvSpPr>
            <a:spLocks noGrp="1"/>
          </p:cNvSpPr>
          <p:nvPr>
            <p:ph type="sldNum" sz="quarter" idx="12"/>
          </p:nvPr>
        </p:nvSpPr>
        <p:spPr/>
        <p:txBody>
          <a:bodyPr/>
          <a:lstStyle/>
          <a:p>
            <a:fld id="{5A962DD8-69F8-4F55-8F7A-A6123F46CB97}" type="slidenum">
              <a:rPr lang="en-GB" smtClean="0"/>
              <a:t>‹#›</a:t>
            </a:fld>
            <a:endParaRPr lang="en-GB"/>
          </a:p>
        </p:txBody>
      </p:sp>
    </p:spTree>
    <p:extLst>
      <p:ext uri="{BB962C8B-B14F-4D97-AF65-F5344CB8AC3E}">
        <p14:creationId xmlns:p14="http://schemas.microsoft.com/office/powerpoint/2010/main" val="2005098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
            <a:ext cx="7008812"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259106"/>
            <a:ext cx="3932237" cy="36098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p:cNvSpPr>
            <a:spLocks noGrp="1"/>
          </p:cNvSpPr>
          <p:nvPr>
            <p:ph type="dt" sz="half" idx="10"/>
          </p:nvPr>
        </p:nvSpPr>
        <p:spPr>
          <a:xfrm>
            <a:off x="838200" y="6348476"/>
            <a:ext cx="1109353" cy="365125"/>
          </a:xfrm>
          <a:prstGeom prst="rect">
            <a:avLst/>
          </a:prstGeom>
        </p:spPr>
        <p:txBody>
          <a:bodyPr vert="horz" lIns="91440" tIns="45720" rIns="91440" bIns="45720" rtlCol="0" anchor="ctr"/>
          <a:lstStyle>
            <a:lvl1pPr algn="l">
              <a:defRPr sz="1200">
                <a:solidFill>
                  <a:schemeClr val="bg1">
                    <a:lumMod val="50000"/>
                  </a:schemeClr>
                </a:solidFill>
                <a:latin typeface="Foundry Sterling Book" charset="0"/>
                <a:ea typeface="Foundry Sterling Book" charset="0"/>
                <a:cs typeface="Foundry Sterling Book" charset="0"/>
              </a:defRPr>
            </a:lvl1pPr>
          </a:lstStyle>
          <a:p>
            <a:fld id="{590AAA56-B8D0-734F-99F2-ED499531B20E}" type="datetimeFigureOut">
              <a:rPr lang="en-US" smtClean="0"/>
              <a:pPr/>
              <a:t>4/29/2020</a:t>
            </a:fld>
            <a:endParaRPr lang="en-US" dirty="0"/>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endParaRPr lang="en-US"/>
          </a:p>
        </p:txBody>
      </p:sp>
      <p:sp>
        <p:nvSpPr>
          <p:cNvPr id="10" name="Slide Number Placeholder 5"/>
          <p:cNvSpPr>
            <a:spLocks noGrp="1"/>
          </p:cNvSpPr>
          <p:nvPr>
            <p:ph type="sldNum" sz="quarter" idx="4"/>
          </p:nvPr>
        </p:nvSpPr>
        <p:spPr>
          <a:xfrm>
            <a:off x="2534562" y="6356350"/>
            <a:ext cx="917028"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fld id="{CD94927A-A79B-0746-927E-5A3883E9DDEC}" type="slidenum">
              <a:rPr lang="en-US" smtClean="0"/>
              <a:pPr/>
              <a:t>‹#›</a:t>
            </a:fld>
            <a:endParaRPr lang="en-US"/>
          </a:p>
        </p:txBody>
      </p:sp>
    </p:spTree>
    <p:extLst>
      <p:ext uri="{BB962C8B-B14F-4D97-AF65-F5344CB8AC3E}">
        <p14:creationId xmlns:p14="http://schemas.microsoft.com/office/powerpoint/2010/main" val="255957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F1C9-97C5-42F9-B8DE-11B5CE67A1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92D15B-EE0A-4964-8233-FF92DE369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8F015E-3915-4252-B37C-3F5512AF0F25}"/>
              </a:ext>
            </a:extLst>
          </p:cNvPr>
          <p:cNvSpPr>
            <a:spLocks noGrp="1"/>
          </p:cNvSpPr>
          <p:nvPr>
            <p:ph type="dt" sz="half" idx="10"/>
          </p:nvPr>
        </p:nvSpPr>
        <p:spPr/>
        <p:txBody>
          <a:bodyPr/>
          <a:lstStyle/>
          <a:p>
            <a:fld id="{D9C23D60-F724-4706-B085-F3991A80D26D}" type="datetimeFigureOut">
              <a:rPr lang="en-GB" smtClean="0"/>
              <a:t>29/04/2020</a:t>
            </a:fld>
            <a:endParaRPr lang="en-GB"/>
          </a:p>
        </p:txBody>
      </p:sp>
      <p:sp>
        <p:nvSpPr>
          <p:cNvPr id="5" name="Footer Placeholder 4">
            <a:extLst>
              <a:ext uri="{FF2B5EF4-FFF2-40B4-BE49-F238E27FC236}">
                <a16:creationId xmlns:a16="http://schemas.microsoft.com/office/drawing/2014/main" id="{FA004E76-62F3-49D0-8894-A601658751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0AE625-19AE-400E-AD50-B8BFB1A0080D}"/>
              </a:ext>
            </a:extLst>
          </p:cNvPr>
          <p:cNvSpPr>
            <a:spLocks noGrp="1"/>
          </p:cNvSpPr>
          <p:nvPr>
            <p:ph type="sldNum" sz="quarter" idx="12"/>
          </p:nvPr>
        </p:nvSpPr>
        <p:spPr/>
        <p:txBody>
          <a:bodyPr/>
          <a:lstStyle/>
          <a:p>
            <a:fld id="{5A962DD8-69F8-4F55-8F7A-A6123F46CB97}" type="slidenum">
              <a:rPr lang="en-GB" smtClean="0"/>
              <a:t>‹#›</a:t>
            </a:fld>
            <a:endParaRPr lang="en-GB"/>
          </a:p>
        </p:txBody>
      </p:sp>
    </p:spTree>
    <p:extLst>
      <p:ext uri="{BB962C8B-B14F-4D97-AF65-F5344CB8AC3E}">
        <p14:creationId xmlns:p14="http://schemas.microsoft.com/office/powerpoint/2010/main" val="123731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4611-33A7-4AE6-9F96-BDA2C7B4A0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31E6AB-3232-4C66-B23D-17810356AE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3DE798-F549-4A69-84A0-C9A8D3FC2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A11336-1A03-49FD-8700-E90023FE1433}"/>
              </a:ext>
            </a:extLst>
          </p:cNvPr>
          <p:cNvSpPr>
            <a:spLocks noGrp="1"/>
          </p:cNvSpPr>
          <p:nvPr>
            <p:ph type="dt" sz="half" idx="10"/>
          </p:nvPr>
        </p:nvSpPr>
        <p:spPr/>
        <p:txBody>
          <a:bodyPr/>
          <a:lstStyle/>
          <a:p>
            <a:fld id="{D9C23D60-F724-4706-B085-F3991A80D26D}" type="datetimeFigureOut">
              <a:rPr lang="en-GB" smtClean="0"/>
              <a:t>29/04/2020</a:t>
            </a:fld>
            <a:endParaRPr lang="en-GB"/>
          </a:p>
        </p:txBody>
      </p:sp>
      <p:sp>
        <p:nvSpPr>
          <p:cNvPr id="6" name="Footer Placeholder 5">
            <a:extLst>
              <a:ext uri="{FF2B5EF4-FFF2-40B4-BE49-F238E27FC236}">
                <a16:creationId xmlns:a16="http://schemas.microsoft.com/office/drawing/2014/main" id="{CC84932B-C1BF-41EE-9FD8-D032C4AA71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309650-B3A8-4C87-B44B-180AC7ACD869}"/>
              </a:ext>
            </a:extLst>
          </p:cNvPr>
          <p:cNvSpPr>
            <a:spLocks noGrp="1"/>
          </p:cNvSpPr>
          <p:nvPr>
            <p:ph type="sldNum" sz="quarter" idx="12"/>
          </p:nvPr>
        </p:nvSpPr>
        <p:spPr/>
        <p:txBody>
          <a:bodyPr/>
          <a:lstStyle/>
          <a:p>
            <a:fld id="{5A962DD8-69F8-4F55-8F7A-A6123F46CB97}" type="slidenum">
              <a:rPr lang="en-GB" smtClean="0"/>
              <a:t>‹#›</a:t>
            </a:fld>
            <a:endParaRPr lang="en-GB"/>
          </a:p>
        </p:txBody>
      </p:sp>
    </p:spTree>
    <p:extLst>
      <p:ext uri="{BB962C8B-B14F-4D97-AF65-F5344CB8AC3E}">
        <p14:creationId xmlns:p14="http://schemas.microsoft.com/office/powerpoint/2010/main" val="80744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6964-4C90-4334-BEA3-392B2E3ED3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C93C6C-F8C7-4E0B-B753-19E604A20A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B5778C-802C-46A2-80E0-DC02765CFF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30C751-E54A-405F-897F-1A23484CE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983C15-D761-4212-9B2F-65C60D80B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3FC922-0461-4680-BFFC-205126B8B361}"/>
              </a:ext>
            </a:extLst>
          </p:cNvPr>
          <p:cNvSpPr>
            <a:spLocks noGrp="1"/>
          </p:cNvSpPr>
          <p:nvPr>
            <p:ph type="dt" sz="half" idx="10"/>
          </p:nvPr>
        </p:nvSpPr>
        <p:spPr/>
        <p:txBody>
          <a:bodyPr/>
          <a:lstStyle/>
          <a:p>
            <a:fld id="{D9C23D60-F724-4706-B085-F3991A80D26D}" type="datetimeFigureOut">
              <a:rPr lang="en-GB" smtClean="0"/>
              <a:t>29/04/2020</a:t>
            </a:fld>
            <a:endParaRPr lang="en-GB"/>
          </a:p>
        </p:txBody>
      </p:sp>
      <p:sp>
        <p:nvSpPr>
          <p:cNvPr id="8" name="Footer Placeholder 7">
            <a:extLst>
              <a:ext uri="{FF2B5EF4-FFF2-40B4-BE49-F238E27FC236}">
                <a16:creationId xmlns:a16="http://schemas.microsoft.com/office/drawing/2014/main" id="{61719C54-F08E-475E-B92F-A8BAC9196E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F3A3D2-DBFA-4F9D-9792-795E3DA41BC9}"/>
              </a:ext>
            </a:extLst>
          </p:cNvPr>
          <p:cNvSpPr>
            <a:spLocks noGrp="1"/>
          </p:cNvSpPr>
          <p:nvPr>
            <p:ph type="sldNum" sz="quarter" idx="12"/>
          </p:nvPr>
        </p:nvSpPr>
        <p:spPr/>
        <p:txBody>
          <a:bodyPr/>
          <a:lstStyle/>
          <a:p>
            <a:fld id="{5A962DD8-69F8-4F55-8F7A-A6123F46CB97}" type="slidenum">
              <a:rPr lang="en-GB" smtClean="0"/>
              <a:t>‹#›</a:t>
            </a:fld>
            <a:endParaRPr lang="en-GB"/>
          </a:p>
        </p:txBody>
      </p:sp>
    </p:spTree>
    <p:extLst>
      <p:ext uri="{BB962C8B-B14F-4D97-AF65-F5344CB8AC3E}">
        <p14:creationId xmlns:p14="http://schemas.microsoft.com/office/powerpoint/2010/main" val="344078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6B0C-0ED9-4755-B682-CBE8C78299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28CFC8-D3A7-4BD9-8087-09A2AA0A7FBF}"/>
              </a:ext>
            </a:extLst>
          </p:cNvPr>
          <p:cNvSpPr>
            <a:spLocks noGrp="1"/>
          </p:cNvSpPr>
          <p:nvPr>
            <p:ph type="dt" sz="half" idx="10"/>
          </p:nvPr>
        </p:nvSpPr>
        <p:spPr/>
        <p:txBody>
          <a:bodyPr/>
          <a:lstStyle/>
          <a:p>
            <a:fld id="{D9C23D60-F724-4706-B085-F3991A80D26D}" type="datetimeFigureOut">
              <a:rPr lang="en-GB" smtClean="0"/>
              <a:t>29/04/2020</a:t>
            </a:fld>
            <a:endParaRPr lang="en-GB"/>
          </a:p>
        </p:txBody>
      </p:sp>
      <p:sp>
        <p:nvSpPr>
          <p:cNvPr id="4" name="Footer Placeholder 3">
            <a:extLst>
              <a:ext uri="{FF2B5EF4-FFF2-40B4-BE49-F238E27FC236}">
                <a16:creationId xmlns:a16="http://schemas.microsoft.com/office/drawing/2014/main" id="{5D1AA135-A3BB-452F-AADC-4171E99795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B8C20A-5252-41F1-A4B1-64990414926C}"/>
              </a:ext>
            </a:extLst>
          </p:cNvPr>
          <p:cNvSpPr>
            <a:spLocks noGrp="1"/>
          </p:cNvSpPr>
          <p:nvPr>
            <p:ph type="sldNum" sz="quarter" idx="12"/>
          </p:nvPr>
        </p:nvSpPr>
        <p:spPr/>
        <p:txBody>
          <a:bodyPr/>
          <a:lstStyle/>
          <a:p>
            <a:fld id="{5A962DD8-69F8-4F55-8F7A-A6123F46CB97}" type="slidenum">
              <a:rPr lang="en-GB" smtClean="0"/>
              <a:t>‹#›</a:t>
            </a:fld>
            <a:endParaRPr lang="en-GB"/>
          </a:p>
        </p:txBody>
      </p:sp>
    </p:spTree>
    <p:extLst>
      <p:ext uri="{BB962C8B-B14F-4D97-AF65-F5344CB8AC3E}">
        <p14:creationId xmlns:p14="http://schemas.microsoft.com/office/powerpoint/2010/main" val="191213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FFDE1-8B7A-42F8-81CE-0E678A8A68F8}"/>
              </a:ext>
            </a:extLst>
          </p:cNvPr>
          <p:cNvSpPr>
            <a:spLocks noGrp="1"/>
          </p:cNvSpPr>
          <p:nvPr>
            <p:ph type="dt" sz="half" idx="10"/>
          </p:nvPr>
        </p:nvSpPr>
        <p:spPr/>
        <p:txBody>
          <a:bodyPr/>
          <a:lstStyle/>
          <a:p>
            <a:fld id="{D9C23D60-F724-4706-B085-F3991A80D26D}" type="datetimeFigureOut">
              <a:rPr lang="en-GB" smtClean="0"/>
              <a:t>29/04/2020</a:t>
            </a:fld>
            <a:endParaRPr lang="en-GB"/>
          </a:p>
        </p:txBody>
      </p:sp>
      <p:sp>
        <p:nvSpPr>
          <p:cNvPr id="3" name="Footer Placeholder 2">
            <a:extLst>
              <a:ext uri="{FF2B5EF4-FFF2-40B4-BE49-F238E27FC236}">
                <a16:creationId xmlns:a16="http://schemas.microsoft.com/office/drawing/2014/main" id="{74969C75-7027-495A-BA3D-7BCDC2C895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BE0C9A-7114-44B0-B8DD-0A04F3B71EEE}"/>
              </a:ext>
            </a:extLst>
          </p:cNvPr>
          <p:cNvSpPr>
            <a:spLocks noGrp="1"/>
          </p:cNvSpPr>
          <p:nvPr>
            <p:ph type="sldNum" sz="quarter" idx="12"/>
          </p:nvPr>
        </p:nvSpPr>
        <p:spPr/>
        <p:txBody>
          <a:bodyPr/>
          <a:lstStyle/>
          <a:p>
            <a:fld id="{5A962DD8-69F8-4F55-8F7A-A6123F46CB97}" type="slidenum">
              <a:rPr lang="en-GB" smtClean="0"/>
              <a:t>‹#›</a:t>
            </a:fld>
            <a:endParaRPr lang="en-GB"/>
          </a:p>
        </p:txBody>
      </p:sp>
    </p:spTree>
    <p:extLst>
      <p:ext uri="{BB962C8B-B14F-4D97-AF65-F5344CB8AC3E}">
        <p14:creationId xmlns:p14="http://schemas.microsoft.com/office/powerpoint/2010/main" val="264909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93-D5CC-4E28-A234-9815C32DC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127075-06D6-4857-8988-394A34E0AC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669270-EDEE-41CF-8680-8B0C70A44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E6813-59B3-43FF-9C8F-3F697001E7DD}"/>
              </a:ext>
            </a:extLst>
          </p:cNvPr>
          <p:cNvSpPr>
            <a:spLocks noGrp="1"/>
          </p:cNvSpPr>
          <p:nvPr>
            <p:ph type="dt" sz="half" idx="10"/>
          </p:nvPr>
        </p:nvSpPr>
        <p:spPr/>
        <p:txBody>
          <a:bodyPr/>
          <a:lstStyle/>
          <a:p>
            <a:fld id="{D9C23D60-F724-4706-B085-F3991A80D26D}" type="datetimeFigureOut">
              <a:rPr lang="en-GB" smtClean="0"/>
              <a:t>29/04/2020</a:t>
            </a:fld>
            <a:endParaRPr lang="en-GB"/>
          </a:p>
        </p:txBody>
      </p:sp>
      <p:sp>
        <p:nvSpPr>
          <p:cNvPr id="6" name="Footer Placeholder 5">
            <a:extLst>
              <a:ext uri="{FF2B5EF4-FFF2-40B4-BE49-F238E27FC236}">
                <a16:creationId xmlns:a16="http://schemas.microsoft.com/office/drawing/2014/main" id="{91E6BC32-7B29-4003-9C32-FFD3B4CBCB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F9038C-BFC0-4A24-9220-301D35337C06}"/>
              </a:ext>
            </a:extLst>
          </p:cNvPr>
          <p:cNvSpPr>
            <a:spLocks noGrp="1"/>
          </p:cNvSpPr>
          <p:nvPr>
            <p:ph type="sldNum" sz="quarter" idx="12"/>
          </p:nvPr>
        </p:nvSpPr>
        <p:spPr/>
        <p:txBody>
          <a:bodyPr/>
          <a:lstStyle/>
          <a:p>
            <a:fld id="{5A962DD8-69F8-4F55-8F7A-A6123F46CB97}" type="slidenum">
              <a:rPr lang="en-GB" smtClean="0"/>
              <a:t>‹#›</a:t>
            </a:fld>
            <a:endParaRPr lang="en-GB"/>
          </a:p>
        </p:txBody>
      </p:sp>
    </p:spTree>
    <p:extLst>
      <p:ext uri="{BB962C8B-B14F-4D97-AF65-F5344CB8AC3E}">
        <p14:creationId xmlns:p14="http://schemas.microsoft.com/office/powerpoint/2010/main" val="214220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4780-E5F6-4491-8E91-0C7EA359E6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DD7FF9-8DC5-4B95-AC30-C56ADC2284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0EF468-F7C8-43CA-92AB-FB59160BD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D02C92-9D4C-42DE-89E6-FC965206E16D}"/>
              </a:ext>
            </a:extLst>
          </p:cNvPr>
          <p:cNvSpPr>
            <a:spLocks noGrp="1"/>
          </p:cNvSpPr>
          <p:nvPr>
            <p:ph type="dt" sz="half" idx="10"/>
          </p:nvPr>
        </p:nvSpPr>
        <p:spPr/>
        <p:txBody>
          <a:bodyPr/>
          <a:lstStyle/>
          <a:p>
            <a:fld id="{D9C23D60-F724-4706-B085-F3991A80D26D}" type="datetimeFigureOut">
              <a:rPr lang="en-GB" smtClean="0"/>
              <a:t>29/04/2020</a:t>
            </a:fld>
            <a:endParaRPr lang="en-GB"/>
          </a:p>
        </p:txBody>
      </p:sp>
      <p:sp>
        <p:nvSpPr>
          <p:cNvPr id="6" name="Footer Placeholder 5">
            <a:extLst>
              <a:ext uri="{FF2B5EF4-FFF2-40B4-BE49-F238E27FC236}">
                <a16:creationId xmlns:a16="http://schemas.microsoft.com/office/drawing/2014/main" id="{B5BBAF2C-BAC9-4E1F-AFEF-5A53AB6980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D47209-F994-4E2C-9E3C-89E338718C0B}"/>
              </a:ext>
            </a:extLst>
          </p:cNvPr>
          <p:cNvSpPr>
            <a:spLocks noGrp="1"/>
          </p:cNvSpPr>
          <p:nvPr>
            <p:ph type="sldNum" sz="quarter" idx="12"/>
          </p:nvPr>
        </p:nvSpPr>
        <p:spPr/>
        <p:txBody>
          <a:bodyPr/>
          <a:lstStyle/>
          <a:p>
            <a:fld id="{5A962DD8-69F8-4F55-8F7A-A6123F46CB97}" type="slidenum">
              <a:rPr lang="en-GB" smtClean="0"/>
              <a:t>‹#›</a:t>
            </a:fld>
            <a:endParaRPr lang="en-GB"/>
          </a:p>
        </p:txBody>
      </p:sp>
    </p:spTree>
    <p:extLst>
      <p:ext uri="{BB962C8B-B14F-4D97-AF65-F5344CB8AC3E}">
        <p14:creationId xmlns:p14="http://schemas.microsoft.com/office/powerpoint/2010/main" val="1852814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7ADD61-BC9F-4770-8BB0-C79E32902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61321E-BC2C-42C8-898F-3E3E7C724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DA40E-D8DA-47F4-A7D5-03EB97F752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23D60-F724-4706-B085-F3991A80D26D}" type="datetimeFigureOut">
              <a:rPr lang="en-GB" smtClean="0"/>
              <a:t>29/04/2020</a:t>
            </a:fld>
            <a:endParaRPr lang="en-GB"/>
          </a:p>
        </p:txBody>
      </p:sp>
      <p:sp>
        <p:nvSpPr>
          <p:cNvPr id="5" name="Footer Placeholder 4">
            <a:extLst>
              <a:ext uri="{FF2B5EF4-FFF2-40B4-BE49-F238E27FC236}">
                <a16:creationId xmlns:a16="http://schemas.microsoft.com/office/drawing/2014/main" id="{7D0D3C1E-A323-429B-A88A-DBD33D5751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069989C-EE14-4394-9B0D-99BC8798AD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62DD8-69F8-4F55-8F7A-A6123F46CB97}" type="slidenum">
              <a:rPr lang="en-GB" smtClean="0"/>
              <a:t>‹#›</a:t>
            </a:fld>
            <a:endParaRPr lang="en-GB"/>
          </a:p>
        </p:txBody>
      </p:sp>
    </p:spTree>
    <p:extLst>
      <p:ext uri="{BB962C8B-B14F-4D97-AF65-F5344CB8AC3E}">
        <p14:creationId xmlns:p14="http://schemas.microsoft.com/office/powerpoint/2010/main" val="3879427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472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838200" y="6348476"/>
            <a:ext cx="1109353" cy="365125"/>
          </a:xfrm>
          <a:prstGeom prst="rect">
            <a:avLst/>
          </a:prstGeom>
        </p:spPr>
        <p:txBody>
          <a:bodyPr vert="horz" lIns="91440" tIns="45720" rIns="91440" bIns="45720" rtlCol="0" anchor="ctr"/>
          <a:lstStyle>
            <a:lvl1pPr algn="l">
              <a:defRPr sz="1200">
                <a:solidFill>
                  <a:schemeClr val="bg1">
                    <a:lumMod val="50000"/>
                  </a:schemeClr>
                </a:solidFill>
                <a:latin typeface="Foundry Sterling Book" charset="0"/>
                <a:ea typeface="Foundry Sterling Book" charset="0"/>
                <a:cs typeface="Foundry Sterling Book" charset="0"/>
              </a:defRPr>
            </a:lvl1pPr>
          </a:lstStyle>
          <a:p>
            <a:fld id="{590AAA56-B8D0-734F-99F2-ED499531B20E}" type="datetimeFigureOut">
              <a:rPr lang="en-US" smtClean="0"/>
              <a:pPr/>
              <a:t>4/29/2020</a:t>
            </a:fld>
            <a:endParaRPr lang="en-US"/>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endParaRPr lang="en-US"/>
          </a:p>
        </p:txBody>
      </p:sp>
      <p:sp>
        <p:nvSpPr>
          <p:cNvPr id="9" name="Slide Number Placeholder 5"/>
          <p:cNvSpPr>
            <a:spLocks noGrp="1"/>
          </p:cNvSpPr>
          <p:nvPr>
            <p:ph type="sldNum" sz="quarter" idx="4"/>
          </p:nvPr>
        </p:nvSpPr>
        <p:spPr>
          <a:xfrm>
            <a:off x="2534562" y="6356350"/>
            <a:ext cx="917028" cy="365125"/>
          </a:xfrm>
          <a:prstGeom prst="rect">
            <a:avLst/>
          </a:prstGeom>
        </p:spPr>
        <p:txBody>
          <a:bodyPr vert="horz" lIns="91440" tIns="45720" rIns="91440" bIns="45720" rtlCol="0" anchor="ctr"/>
          <a:lstStyle>
            <a:lvl1pPr algn="ctr">
              <a:defRPr sz="1200">
                <a:solidFill>
                  <a:schemeClr val="bg1">
                    <a:lumMod val="50000"/>
                  </a:schemeClr>
                </a:solidFill>
                <a:latin typeface="Foundry Sterling Book" charset="0"/>
                <a:ea typeface="Foundry Sterling Book" charset="0"/>
                <a:cs typeface="Foundry Sterling Book" charset="0"/>
              </a:defRPr>
            </a:lvl1pPr>
          </a:lstStyle>
          <a:p>
            <a:fld id="{CD94927A-A79B-0746-927E-5A3883E9DDEC}" type="slidenum">
              <a:rPr lang="en-US" smtClean="0"/>
              <a:pPr/>
              <a:t>‹#›</a:t>
            </a:fld>
            <a:endParaRPr lang="en-US"/>
          </a:p>
        </p:txBody>
      </p:sp>
      <p:sp>
        <p:nvSpPr>
          <p:cNvPr id="10" name="Rectangle 9"/>
          <p:cNvSpPr/>
          <p:nvPr userDrawn="1"/>
        </p:nvSpPr>
        <p:spPr>
          <a:xfrm>
            <a:off x="10208712" y="6053802"/>
            <a:ext cx="1145088" cy="804198"/>
          </a:xfrm>
          <a:prstGeom prst="rect">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38200" y="6053802"/>
            <a:ext cx="10515600" cy="45719"/>
          </a:xfrm>
          <a:prstGeom prst="rect">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7650" y="6280463"/>
            <a:ext cx="730250" cy="366969"/>
          </a:xfrm>
          <a:prstGeom prst="rect">
            <a:avLst/>
          </a:prstGeom>
        </p:spPr>
      </p:pic>
    </p:spTree>
    <p:extLst>
      <p:ext uri="{BB962C8B-B14F-4D97-AF65-F5344CB8AC3E}">
        <p14:creationId xmlns:p14="http://schemas.microsoft.com/office/powerpoint/2010/main" val="2739700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i="0" kern="1200">
          <a:solidFill>
            <a:srgbClr val="44536A"/>
          </a:solidFill>
          <a:latin typeface="Foundry Sterling" charset="0"/>
          <a:ea typeface="Foundry Sterling" charset="0"/>
          <a:cs typeface="Foundry Sterling"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44536A"/>
          </a:solidFill>
          <a:latin typeface="Foundry Sterling Book" charset="0"/>
          <a:ea typeface="Foundry Sterling Book" charset="0"/>
          <a:cs typeface="Foundry Sterling Book" charset="0"/>
        </a:defRPr>
      </a:lvl1pPr>
      <a:lvl2pPr marL="685800" indent="-228600" algn="l" defTabSz="914400" rtl="0" eaLnBrk="1" latinLnBrk="0" hangingPunct="1">
        <a:lnSpc>
          <a:spcPct val="90000"/>
        </a:lnSpc>
        <a:spcBef>
          <a:spcPts val="500"/>
        </a:spcBef>
        <a:buFont typeface="Arial"/>
        <a:buChar char="•"/>
        <a:defRPr sz="2400" kern="1200">
          <a:solidFill>
            <a:srgbClr val="44536A"/>
          </a:solidFill>
          <a:latin typeface="Foundry Sterling Book" charset="0"/>
          <a:ea typeface="Foundry Sterling Book" charset="0"/>
          <a:cs typeface="Foundry Sterling Book" charset="0"/>
        </a:defRPr>
      </a:lvl2pPr>
      <a:lvl3pPr marL="1143000" indent="-228600" algn="l" defTabSz="914400" rtl="0" eaLnBrk="1" latinLnBrk="0" hangingPunct="1">
        <a:lnSpc>
          <a:spcPct val="90000"/>
        </a:lnSpc>
        <a:spcBef>
          <a:spcPts val="500"/>
        </a:spcBef>
        <a:buFont typeface="Arial"/>
        <a:buChar char="•"/>
        <a:defRPr sz="2000" kern="1200">
          <a:solidFill>
            <a:srgbClr val="44536A"/>
          </a:solidFill>
          <a:latin typeface="Foundry Sterling Book" charset="0"/>
          <a:ea typeface="Foundry Sterling Book" charset="0"/>
          <a:cs typeface="Foundry Sterling Book" charset="0"/>
        </a:defRPr>
      </a:lvl3pPr>
      <a:lvl4pPr marL="1600200" indent="-228600" algn="l" defTabSz="914400" rtl="0" eaLnBrk="1" latinLnBrk="0" hangingPunct="1">
        <a:lnSpc>
          <a:spcPct val="90000"/>
        </a:lnSpc>
        <a:spcBef>
          <a:spcPts val="500"/>
        </a:spcBef>
        <a:buFont typeface="Arial"/>
        <a:buChar char="•"/>
        <a:defRPr sz="1800" kern="1200">
          <a:solidFill>
            <a:srgbClr val="44536A"/>
          </a:solidFill>
          <a:latin typeface="Foundry Sterling Book" charset="0"/>
          <a:ea typeface="Foundry Sterling Book" charset="0"/>
          <a:cs typeface="Foundry Sterling Book" charset="0"/>
        </a:defRPr>
      </a:lvl4pPr>
      <a:lvl5pPr marL="2057400" indent="-228600" algn="l" defTabSz="914400" rtl="0" eaLnBrk="1" latinLnBrk="0" hangingPunct="1">
        <a:lnSpc>
          <a:spcPct val="90000"/>
        </a:lnSpc>
        <a:spcBef>
          <a:spcPts val="500"/>
        </a:spcBef>
        <a:buFont typeface="Arial"/>
        <a:buChar char="•"/>
        <a:defRPr sz="1800" kern="1200">
          <a:solidFill>
            <a:srgbClr val="44536A"/>
          </a:solidFill>
          <a:latin typeface="Foundry Sterling Book" charset="0"/>
          <a:ea typeface="Foundry Sterling Book" charset="0"/>
          <a:cs typeface="Foundry Sterling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entitledto.co.uk/"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hyperlink" Target="https://www.ipse.co.uk/coronavirus-hub/coronavirus-report.html" TargetMode="External"/><Relationship Id="rId3" Type="http://schemas.openxmlformats.org/officeDocument/2006/relationships/hyperlink" Target="http://ipse.in/IPSE-news" TargetMode="External"/><Relationship Id="rId7" Type="http://schemas.openxmlformats.org/officeDocument/2006/relationships/hyperlink" Target="mailto:covid@ipse.co.uk"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s://www.ipse.co.uk/become-a-member.html" TargetMode="External"/><Relationship Id="rId11" Type="http://schemas.openxmlformats.org/officeDocument/2006/relationships/hyperlink" Target="https://www.linkedin.com/company/the-association-of-independent-professionals-and-the-self-employed-ipse/" TargetMode="External"/><Relationship Id="rId5" Type="http://schemas.openxmlformats.org/officeDocument/2006/relationships/hyperlink" Target="https://www.ipse.co.uk/coronavirus-hub/coronavirus-self-employed-faqs.html" TargetMode="External"/><Relationship Id="rId10" Type="http://schemas.openxmlformats.org/officeDocument/2006/relationships/hyperlink" Target="https://www.facebook.com/teamIPSE/" TargetMode="External"/><Relationship Id="rId4" Type="http://schemas.openxmlformats.org/officeDocument/2006/relationships/hyperlink" Target="https://www.ipse.co.uk/" TargetMode="External"/><Relationship Id="rId9" Type="http://schemas.openxmlformats.org/officeDocument/2006/relationships/hyperlink" Target="https://twitter.com/teamIP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91B61D-18C5-4270-B98B-9E7DF30115D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GB" sz="2800" cap="all" dirty="0">
                <a:latin typeface="Foundry Sterling"/>
              </a:rPr>
              <a:t>SOLE TRADERS AND COVID-19</a:t>
            </a:r>
            <a:endParaRPr lang="en-GB" sz="2800" dirty="0">
              <a:latin typeface="Foundry Sterling"/>
            </a:endParaRPr>
          </a:p>
        </p:txBody>
      </p:sp>
      <p:sp>
        <p:nvSpPr>
          <p:cNvPr id="3" name="Content Placeholder 2">
            <a:extLst>
              <a:ext uri="{FF2B5EF4-FFF2-40B4-BE49-F238E27FC236}">
                <a16:creationId xmlns:a16="http://schemas.microsoft.com/office/drawing/2014/main" id="{C94A52C9-E1F7-4CFB-AF2B-B3806F4D7FFD}"/>
              </a:ext>
            </a:extLst>
          </p:cNvPr>
          <p:cNvSpPr>
            <a:spLocks noGrp="1"/>
          </p:cNvSpPr>
          <p:nvPr>
            <p:ph idx="1"/>
          </p:nvPr>
        </p:nvSpPr>
        <p:spPr>
          <a:xfrm>
            <a:off x="643468" y="2638043"/>
            <a:ext cx="3363974" cy="3415623"/>
          </a:xfrm>
        </p:spPr>
        <p:txBody>
          <a:bodyPr>
            <a:normAutofit/>
          </a:bodyPr>
          <a:lstStyle/>
          <a:p>
            <a:pPr marL="0" indent="0" defTabSz="914354">
              <a:buNone/>
              <a:defRPr/>
            </a:pPr>
            <a:r>
              <a:rPr lang="en-GB" altLang="en-US" sz="2000" b="1" dirty="0">
                <a:latin typeface="Foundry Sterling"/>
              </a:rPr>
              <a:t>Andy Chamberlain</a:t>
            </a:r>
          </a:p>
          <a:p>
            <a:pPr marL="0" indent="0" defTabSz="914354">
              <a:buNone/>
              <a:defRPr/>
            </a:pPr>
            <a:r>
              <a:rPr lang="en-GB" altLang="en-US" sz="2000" b="1" dirty="0">
                <a:latin typeface="Foundry Sterling"/>
              </a:rPr>
              <a:t>Director of Policy</a:t>
            </a:r>
          </a:p>
          <a:p>
            <a:pPr marL="0" indent="0" defTabSz="914354">
              <a:buNone/>
              <a:defRPr/>
            </a:pPr>
            <a:endParaRPr lang="en-GB" altLang="en-US" sz="2000" b="1" dirty="0">
              <a:latin typeface="Foundry Sterling"/>
            </a:endParaRPr>
          </a:p>
          <a:p>
            <a:pPr marL="0" indent="0" defTabSz="914354">
              <a:buNone/>
              <a:defRPr/>
            </a:pPr>
            <a:r>
              <a:rPr lang="en-GB" altLang="en-US" sz="2000" b="1" dirty="0">
                <a:latin typeface="Foundry Sterling"/>
              </a:rPr>
              <a:t>Inna Yordanova </a:t>
            </a:r>
          </a:p>
          <a:p>
            <a:pPr marL="0" indent="0" defTabSz="914354">
              <a:buNone/>
              <a:defRPr/>
            </a:pPr>
            <a:r>
              <a:rPr lang="en-GB" altLang="en-US" sz="2000" b="1" dirty="0">
                <a:latin typeface="Foundry Sterling"/>
              </a:rPr>
              <a:t>Senior Researcher</a:t>
            </a:r>
          </a:p>
          <a:p>
            <a:pPr marL="0" indent="0" defTabSz="914354">
              <a:buNone/>
              <a:defRPr/>
            </a:pPr>
            <a:endParaRPr lang="en-GB" altLang="en-US" sz="2000" b="1" dirty="0">
              <a:latin typeface="Foundry Sterling"/>
            </a:endParaRPr>
          </a:p>
          <a:p>
            <a:pPr marL="0" indent="0" defTabSz="914354">
              <a:buNone/>
              <a:defRPr/>
            </a:pPr>
            <a:r>
              <a:rPr lang="en-GB" altLang="en-US" sz="2000" b="1" dirty="0">
                <a:latin typeface="Foundry Sterling"/>
              </a:rPr>
              <a:t>Alasdair Hutchison	</a:t>
            </a:r>
          </a:p>
          <a:p>
            <a:pPr marL="0" indent="0" defTabSz="914354">
              <a:buNone/>
              <a:defRPr/>
            </a:pPr>
            <a:r>
              <a:rPr lang="en-GB" altLang="en-US" sz="2000" b="1" dirty="0">
                <a:latin typeface="Foundry Sterling"/>
              </a:rPr>
              <a:t>Policy Development Manager</a:t>
            </a:r>
          </a:p>
          <a:p>
            <a:endParaRPr lang="en-GB" sz="2000" dirty="0">
              <a:latin typeface="Foundry Sterling"/>
            </a:endParaRPr>
          </a:p>
          <a:p>
            <a:pPr marL="0" indent="0">
              <a:buNone/>
            </a:pPr>
            <a:endParaRPr lang="en-GB" sz="2000" dirty="0">
              <a:latin typeface="Foundry Sterling"/>
            </a:endParaRPr>
          </a:p>
        </p:txBody>
      </p:sp>
      <p:pic>
        <p:nvPicPr>
          <p:cNvPr id="4" name="Picture 3">
            <a:extLst>
              <a:ext uri="{FF2B5EF4-FFF2-40B4-BE49-F238E27FC236}">
                <a16:creationId xmlns:a16="http://schemas.microsoft.com/office/drawing/2014/main" id="{857A1DF5-86F8-4570-8ED0-6DB5B9150A6A}"/>
              </a:ext>
            </a:extLst>
          </p:cNvPr>
          <p:cNvPicPr>
            <a:picLocks noChangeAspect="1"/>
          </p:cNvPicPr>
          <p:nvPr/>
        </p:nvPicPr>
        <p:blipFill>
          <a:blip r:embed="rId2"/>
          <a:stretch>
            <a:fillRect/>
          </a:stretch>
        </p:blipFill>
        <p:spPr>
          <a:xfrm>
            <a:off x="5297763" y="1996838"/>
            <a:ext cx="6250769" cy="2703457"/>
          </a:xfrm>
          <a:prstGeom prst="rect">
            <a:avLst/>
          </a:prstGeom>
        </p:spPr>
      </p:pic>
    </p:spTree>
    <p:extLst>
      <p:ext uri="{BB962C8B-B14F-4D97-AF65-F5344CB8AC3E}">
        <p14:creationId xmlns:p14="http://schemas.microsoft.com/office/powerpoint/2010/main" val="50459550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250FC-5CE4-457E-AD90-7D1036E05D35}"/>
              </a:ext>
            </a:extLst>
          </p:cNvPr>
          <p:cNvSpPr>
            <a:spLocks noGrp="1"/>
          </p:cNvSpPr>
          <p:nvPr>
            <p:ph type="title"/>
          </p:nvPr>
        </p:nvSpPr>
        <p:spPr/>
        <p:txBody>
          <a:bodyPr/>
          <a:lstStyle/>
          <a:p>
            <a:r>
              <a:rPr lang="en-GB" dirty="0"/>
              <a:t>The Government’s Self-Employment Income Support (SEISS) scheme - eligibility</a:t>
            </a:r>
          </a:p>
        </p:txBody>
      </p:sp>
      <p:sp>
        <p:nvSpPr>
          <p:cNvPr id="3" name="Content Placeholder 2">
            <a:extLst>
              <a:ext uri="{FF2B5EF4-FFF2-40B4-BE49-F238E27FC236}">
                <a16:creationId xmlns:a16="http://schemas.microsoft.com/office/drawing/2014/main" id="{7723D897-4B5B-4979-89AC-C8C0B78441DA}"/>
              </a:ext>
            </a:extLst>
          </p:cNvPr>
          <p:cNvSpPr>
            <a:spLocks noGrp="1"/>
          </p:cNvSpPr>
          <p:nvPr>
            <p:ph sz="half" idx="1"/>
          </p:nvPr>
        </p:nvSpPr>
        <p:spPr>
          <a:xfrm>
            <a:off x="838199" y="1825626"/>
            <a:ext cx="10515600" cy="3931708"/>
          </a:xfrm>
        </p:spPr>
        <p:txBody>
          <a:bodyPr>
            <a:normAutofit/>
          </a:bodyPr>
          <a:lstStyle/>
          <a:p>
            <a:r>
              <a:rPr lang="en-GB" dirty="0"/>
              <a:t>Must have a tax return filed for 2018/19 and still be operating – if you have filed in 16/17 and 17/18 HMRC will also use these to calculate your grant </a:t>
            </a:r>
          </a:p>
          <a:p>
            <a:r>
              <a:rPr lang="en-GB" dirty="0"/>
              <a:t>You must have yearly trading profits which </a:t>
            </a:r>
            <a:r>
              <a:rPr lang="en-GB" b="1" dirty="0"/>
              <a:t>average</a:t>
            </a:r>
            <a:r>
              <a:rPr lang="en-GB" dirty="0"/>
              <a:t> no more than £50,000 over those years</a:t>
            </a:r>
          </a:p>
          <a:p>
            <a:r>
              <a:rPr lang="en-GB" dirty="0"/>
              <a:t>More than half of your income must be from self-employment across this period </a:t>
            </a:r>
          </a:p>
          <a:p>
            <a:r>
              <a:rPr lang="en-GB" dirty="0"/>
              <a:t>Those eligible can still operate and claim the grant</a:t>
            </a:r>
          </a:p>
        </p:txBody>
      </p:sp>
    </p:spTree>
    <p:extLst>
      <p:ext uri="{BB962C8B-B14F-4D97-AF65-F5344CB8AC3E}">
        <p14:creationId xmlns:p14="http://schemas.microsoft.com/office/powerpoint/2010/main" val="194356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46FD-A26B-49DB-B247-833C4F332AA9}"/>
              </a:ext>
            </a:extLst>
          </p:cNvPr>
          <p:cNvSpPr>
            <a:spLocks noGrp="1"/>
          </p:cNvSpPr>
          <p:nvPr>
            <p:ph type="title"/>
          </p:nvPr>
        </p:nvSpPr>
        <p:spPr/>
        <p:txBody>
          <a:bodyPr/>
          <a:lstStyle/>
          <a:p>
            <a:r>
              <a:rPr lang="en-GB" dirty="0"/>
              <a:t>How will the SEIS work?</a:t>
            </a:r>
          </a:p>
        </p:txBody>
      </p:sp>
      <p:sp>
        <p:nvSpPr>
          <p:cNvPr id="3" name="Content Placeholder 2">
            <a:extLst>
              <a:ext uri="{FF2B5EF4-FFF2-40B4-BE49-F238E27FC236}">
                <a16:creationId xmlns:a16="http://schemas.microsoft.com/office/drawing/2014/main" id="{D9609DED-9537-45C6-B43A-F4183584ACF7}"/>
              </a:ext>
            </a:extLst>
          </p:cNvPr>
          <p:cNvSpPr>
            <a:spLocks noGrp="1"/>
          </p:cNvSpPr>
          <p:nvPr>
            <p:ph idx="1"/>
          </p:nvPr>
        </p:nvSpPr>
        <p:spPr/>
        <p:txBody>
          <a:bodyPr/>
          <a:lstStyle/>
          <a:p>
            <a:r>
              <a:rPr lang="en-GB" dirty="0"/>
              <a:t>You will be written to by HMRC in mid-May if you are eligible, you will then have to fill out an online form</a:t>
            </a:r>
          </a:p>
          <a:p>
            <a:r>
              <a:rPr lang="en-GB" dirty="0"/>
              <a:t>HMRC will use a risk based approach to compliance to confirm your business has been affected by COVID-19</a:t>
            </a:r>
          </a:p>
          <a:p>
            <a:r>
              <a:rPr lang="en-GB" dirty="0"/>
              <a:t>Grant will cover March 1</a:t>
            </a:r>
            <a:r>
              <a:rPr lang="en-GB" baseline="30000" dirty="0"/>
              <a:t>st</a:t>
            </a:r>
            <a:r>
              <a:rPr lang="en-GB" dirty="0"/>
              <a:t> to end of May (this could be extended)</a:t>
            </a:r>
          </a:p>
          <a:p>
            <a:r>
              <a:rPr lang="en-GB" dirty="0"/>
              <a:t>You will be sent a lump sum by early June	</a:t>
            </a:r>
          </a:p>
          <a:p>
            <a:r>
              <a:rPr lang="en-GB" dirty="0"/>
              <a:t>This grant will cover 80% of your average income, capped at £2,500 per month (maximum grant £7,500)</a:t>
            </a:r>
          </a:p>
          <a:p>
            <a:endParaRPr lang="en-GB" dirty="0"/>
          </a:p>
        </p:txBody>
      </p:sp>
    </p:spTree>
    <p:extLst>
      <p:ext uri="{BB962C8B-B14F-4D97-AF65-F5344CB8AC3E}">
        <p14:creationId xmlns:p14="http://schemas.microsoft.com/office/powerpoint/2010/main" val="2835196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4B60-6AFC-4565-ABA7-A393A1A11DC5}"/>
              </a:ext>
            </a:extLst>
          </p:cNvPr>
          <p:cNvSpPr>
            <a:spLocks noGrp="1"/>
          </p:cNvSpPr>
          <p:nvPr>
            <p:ph type="title"/>
          </p:nvPr>
        </p:nvSpPr>
        <p:spPr/>
        <p:txBody>
          <a:bodyPr/>
          <a:lstStyle/>
          <a:p>
            <a:r>
              <a:rPr lang="en-GB" dirty="0"/>
              <a:t>Who misses out?</a:t>
            </a:r>
          </a:p>
        </p:txBody>
      </p:sp>
      <p:sp>
        <p:nvSpPr>
          <p:cNvPr id="3" name="Content Placeholder 2">
            <a:extLst>
              <a:ext uri="{FF2B5EF4-FFF2-40B4-BE49-F238E27FC236}">
                <a16:creationId xmlns:a16="http://schemas.microsoft.com/office/drawing/2014/main" id="{D1F0914B-57F1-437B-A54B-B18DC9DB6306}"/>
              </a:ext>
            </a:extLst>
          </p:cNvPr>
          <p:cNvSpPr>
            <a:spLocks noGrp="1"/>
          </p:cNvSpPr>
          <p:nvPr>
            <p:ph idx="1"/>
          </p:nvPr>
        </p:nvSpPr>
        <p:spPr/>
        <p:txBody>
          <a:bodyPr>
            <a:normAutofit fontScale="92500"/>
          </a:bodyPr>
          <a:lstStyle/>
          <a:p>
            <a:r>
              <a:rPr lang="en-GB" dirty="0"/>
              <a:t>Applies to sole traders and members of a partnership – not limited company directors (dividend income not considered)</a:t>
            </a:r>
          </a:p>
          <a:p>
            <a:r>
              <a:rPr lang="en-GB" dirty="0"/>
              <a:t>Scheme doesn’t cover newly self employed, and penalises those who became self-employed in the closing months of the 2018/19 tax year. </a:t>
            </a:r>
            <a:r>
              <a:rPr lang="en-GB" b="1" dirty="0"/>
              <a:t>IPSE believes it would be possible to allow them to file promptly for the tax year 19/20</a:t>
            </a:r>
          </a:p>
          <a:p>
            <a:r>
              <a:rPr lang="en-GB" dirty="0"/>
              <a:t>Nothing for those with profits of over £50,000. </a:t>
            </a:r>
            <a:r>
              <a:rPr lang="en-GB" b="1" dirty="0"/>
              <a:t>IPSE have suggested a taper to avoid a sharp cliff edge which punishes profitable businesses</a:t>
            </a:r>
          </a:p>
          <a:p>
            <a:r>
              <a:rPr lang="en-GB" dirty="0"/>
              <a:t>Those who took a break from self-employment (maternity, employment etc) won’t have these periods considered in the calculation.</a:t>
            </a:r>
          </a:p>
          <a:p>
            <a:endParaRPr lang="en-GB" dirty="0"/>
          </a:p>
        </p:txBody>
      </p:sp>
    </p:spTree>
    <p:extLst>
      <p:ext uri="{BB962C8B-B14F-4D97-AF65-F5344CB8AC3E}">
        <p14:creationId xmlns:p14="http://schemas.microsoft.com/office/powerpoint/2010/main" val="1953761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C938-AEF4-4C12-91DA-98A5EFFF60CC}"/>
              </a:ext>
            </a:extLst>
          </p:cNvPr>
          <p:cNvSpPr>
            <a:spLocks noGrp="1"/>
          </p:cNvSpPr>
          <p:nvPr>
            <p:ph type="title"/>
          </p:nvPr>
        </p:nvSpPr>
        <p:spPr/>
        <p:txBody>
          <a:bodyPr/>
          <a:lstStyle/>
          <a:p>
            <a:r>
              <a:rPr lang="en-GB" dirty="0"/>
              <a:t>Other support available – business and tax</a:t>
            </a:r>
            <a:endParaRPr lang="en-GB" dirty="0">
              <a:solidFill>
                <a:schemeClr val="tx2"/>
              </a:solidFill>
            </a:endParaRPr>
          </a:p>
        </p:txBody>
      </p:sp>
      <p:sp>
        <p:nvSpPr>
          <p:cNvPr id="9" name="TextBox 8">
            <a:extLst>
              <a:ext uri="{FF2B5EF4-FFF2-40B4-BE49-F238E27FC236}">
                <a16:creationId xmlns:a16="http://schemas.microsoft.com/office/drawing/2014/main" id="{CE87632F-DA55-400E-91BB-7A00B1108B36}"/>
              </a:ext>
            </a:extLst>
          </p:cNvPr>
          <p:cNvSpPr txBox="1"/>
          <p:nvPr/>
        </p:nvSpPr>
        <p:spPr>
          <a:xfrm>
            <a:off x="838200" y="1752832"/>
            <a:ext cx="10515600" cy="4647426"/>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chemeClr val="tx2"/>
                </a:solidFill>
                <a:latin typeface="Foundry Sterling"/>
              </a:rPr>
              <a:t>Newly Self-Employed Hardship Fund (Scotland-only)</a:t>
            </a:r>
          </a:p>
          <a:p>
            <a:pPr marL="742950" lvl="1" indent="-285750">
              <a:buFont typeface="Arial" panose="020B0604020202020204" pitchFamily="34" charset="0"/>
              <a:buChar char="•"/>
            </a:pPr>
            <a:r>
              <a:rPr lang="en-US" sz="2000" dirty="0">
                <a:solidFill>
                  <a:schemeClr val="tx2"/>
                </a:solidFill>
                <a:latin typeface="Foundry Sterling"/>
              </a:rPr>
              <a:t>Grants of £2,000 via local authorities – applications open end April, funds out by early May </a:t>
            </a:r>
          </a:p>
          <a:p>
            <a:pPr lvl="1"/>
            <a:endParaRPr lang="en-GB" sz="2400" b="1" dirty="0">
              <a:solidFill>
                <a:schemeClr val="tx2"/>
              </a:solidFill>
              <a:latin typeface="Foundry Sterling"/>
            </a:endParaRPr>
          </a:p>
          <a:p>
            <a:pPr marL="285750" indent="-285750">
              <a:buFont typeface="Arial" panose="020B0604020202020204" pitchFamily="34" charset="0"/>
              <a:buChar char="•"/>
            </a:pPr>
            <a:r>
              <a:rPr lang="en-GB" sz="2400" b="1" dirty="0">
                <a:solidFill>
                  <a:schemeClr val="tx2"/>
                </a:solidFill>
                <a:latin typeface="Foundry Sterling"/>
              </a:rPr>
              <a:t>Bounce Back Loans</a:t>
            </a:r>
          </a:p>
          <a:p>
            <a:pPr marL="742950" lvl="1" indent="-285750">
              <a:buFont typeface="Arial" panose="020B0604020202020204" pitchFamily="34" charset="0"/>
              <a:buChar char="•"/>
            </a:pPr>
            <a:r>
              <a:rPr lang="en-US" sz="2000" dirty="0">
                <a:solidFill>
                  <a:schemeClr val="tx2"/>
                </a:solidFill>
                <a:latin typeface="Foundry Sterling"/>
              </a:rPr>
              <a:t>Maximum of £50,000, or 25% of turnover, with the government paying the interest for the first 12 months</a:t>
            </a:r>
          </a:p>
          <a:p>
            <a:pPr marL="742950" lvl="1" indent="-285750">
              <a:buFont typeface="Arial" panose="020B0604020202020204" pitchFamily="34" charset="0"/>
              <a:buChar char="•"/>
            </a:pPr>
            <a:r>
              <a:rPr lang="en-US" sz="2000" dirty="0">
                <a:solidFill>
                  <a:schemeClr val="tx2"/>
                </a:solidFill>
                <a:latin typeface="Foundry Sterling"/>
              </a:rPr>
              <a:t>Government is guaranteeing 100% of the loan</a:t>
            </a:r>
          </a:p>
          <a:p>
            <a:pPr marL="742950" lvl="1" indent="-285750">
              <a:buFont typeface="Arial" panose="020B0604020202020204" pitchFamily="34" charset="0"/>
              <a:buChar char="•"/>
            </a:pPr>
            <a:endParaRPr lang="en-GB" sz="2000" b="1" dirty="0">
              <a:solidFill>
                <a:schemeClr val="tx2"/>
              </a:solidFill>
              <a:latin typeface="Foundry Sterling"/>
            </a:endParaRPr>
          </a:p>
          <a:p>
            <a:pPr marL="285750" indent="-285750">
              <a:buFont typeface="Arial" panose="020B0604020202020204" pitchFamily="34" charset="0"/>
              <a:buChar char="•"/>
            </a:pPr>
            <a:r>
              <a:rPr lang="en-GB" sz="2400" b="1" dirty="0">
                <a:solidFill>
                  <a:schemeClr val="tx2"/>
                </a:solidFill>
                <a:latin typeface="Foundry Sterling"/>
              </a:rPr>
              <a:t>Coronavirus Business Interruption Loan Scheme</a:t>
            </a:r>
          </a:p>
          <a:p>
            <a:pPr marL="742950" lvl="1" indent="-285750">
              <a:buFont typeface="Arial" panose="020B0604020202020204" pitchFamily="34" charset="0"/>
              <a:buChar char="•"/>
            </a:pPr>
            <a:r>
              <a:rPr lang="en-GB" sz="2000" dirty="0">
                <a:solidFill>
                  <a:schemeClr val="tx2"/>
                </a:solidFill>
                <a:latin typeface="Foundry Sterling"/>
              </a:rPr>
              <a:t>Government backed loans up to £5m, no fees first 12 months </a:t>
            </a:r>
          </a:p>
          <a:p>
            <a:pPr marL="742950" lvl="1" indent="-285750">
              <a:buFont typeface="Arial" panose="020B0604020202020204" pitchFamily="34" charset="0"/>
              <a:buChar char="•"/>
            </a:pPr>
            <a:r>
              <a:rPr lang="en-US" sz="2000" dirty="0">
                <a:solidFill>
                  <a:schemeClr val="tx2"/>
                </a:solidFill>
                <a:latin typeface="Foundry Sterling"/>
              </a:rPr>
              <a:t>Sole traders are eligible - as long as business activity is operated through a business account</a:t>
            </a:r>
          </a:p>
          <a:p>
            <a:pPr marL="742950" lvl="1" indent="-285750">
              <a:buFont typeface="Arial" panose="020B0604020202020204" pitchFamily="34" charset="0"/>
              <a:buChar char="•"/>
            </a:pPr>
            <a:r>
              <a:rPr lang="en-US" sz="2000" dirty="0">
                <a:solidFill>
                  <a:schemeClr val="tx2"/>
                </a:solidFill>
                <a:latin typeface="Foundry Sterling"/>
              </a:rPr>
              <a:t>Personal guarantees of any form will not be taken for loans below £250k</a:t>
            </a:r>
            <a:endParaRPr lang="en-GB" sz="2000" dirty="0">
              <a:solidFill>
                <a:schemeClr val="tx2"/>
              </a:solidFill>
              <a:latin typeface="Foundry Sterling"/>
            </a:endParaRPr>
          </a:p>
          <a:p>
            <a:pPr marL="742950" lvl="1" indent="-285750">
              <a:buFont typeface="Arial" panose="020B0604020202020204" pitchFamily="34" charset="0"/>
              <a:buChar char="•"/>
            </a:pPr>
            <a:endParaRPr lang="en-GB" sz="2000" dirty="0">
              <a:solidFill>
                <a:schemeClr val="tx2"/>
              </a:solidFill>
              <a:latin typeface="Foundry Sterling"/>
            </a:endParaRPr>
          </a:p>
          <a:p>
            <a:pPr marL="742950" lvl="1" indent="-285750">
              <a:buFont typeface="Arial" panose="020B0604020202020204" pitchFamily="34" charset="0"/>
              <a:buChar char="•"/>
            </a:pPr>
            <a:endParaRPr lang="en-GB" sz="2000" dirty="0">
              <a:solidFill>
                <a:schemeClr val="tx2"/>
              </a:solidFill>
              <a:latin typeface="Foundry Sterling"/>
            </a:endParaRPr>
          </a:p>
        </p:txBody>
      </p:sp>
    </p:spTree>
    <p:extLst>
      <p:ext uri="{BB962C8B-B14F-4D97-AF65-F5344CB8AC3E}">
        <p14:creationId xmlns:p14="http://schemas.microsoft.com/office/powerpoint/2010/main" val="210182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C938-AEF4-4C12-91DA-98A5EFFF60CC}"/>
              </a:ext>
            </a:extLst>
          </p:cNvPr>
          <p:cNvSpPr>
            <a:spLocks noGrp="1"/>
          </p:cNvSpPr>
          <p:nvPr>
            <p:ph type="title"/>
          </p:nvPr>
        </p:nvSpPr>
        <p:spPr/>
        <p:txBody>
          <a:bodyPr/>
          <a:lstStyle/>
          <a:p>
            <a:r>
              <a:rPr lang="en-GB" dirty="0"/>
              <a:t>Other support available – business and tax</a:t>
            </a:r>
            <a:endParaRPr lang="en-GB" dirty="0">
              <a:solidFill>
                <a:schemeClr val="tx2"/>
              </a:solidFill>
            </a:endParaRPr>
          </a:p>
        </p:txBody>
      </p:sp>
      <p:sp>
        <p:nvSpPr>
          <p:cNvPr id="9" name="TextBox 8">
            <a:extLst>
              <a:ext uri="{FF2B5EF4-FFF2-40B4-BE49-F238E27FC236}">
                <a16:creationId xmlns:a16="http://schemas.microsoft.com/office/drawing/2014/main" id="{CE87632F-DA55-400E-91BB-7A00B1108B36}"/>
              </a:ext>
            </a:extLst>
          </p:cNvPr>
          <p:cNvSpPr txBox="1"/>
          <p:nvPr/>
        </p:nvSpPr>
        <p:spPr>
          <a:xfrm>
            <a:off x="838200" y="1690688"/>
            <a:ext cx="10515600" cy="3600986"/>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chemeClr val="tx2"/>
                </a:solidFill>
                <a:latin typeface="Foundry Sterling"/>
              </a:rPr>
              <a:t>Help with taxes</a:t>
            </a:r>
          </a:p>
          <a:p>
            <a:pPr marL="742950" lvl="1" indent="-285750">
              <a:buFont typeface="Arial" panose="020B0604020202020204" pitchFamily="34" charset="0"/>
              <a:buChar char="•"/>
            </a:pPr>
            <a:r>
              <a:rPr lang="en-GB" sz="2000" b="1" dirty="0">
                <a:solidFill>
                  <a:schemeClr val="tx2"/>
                </a:solidFill>
                <a:latin typeface="Foundry Sterling"/>
              </a:rPr>
              <a:t>Self-Assessment tax return payment due on 31 July can be deferred </a:t>
            </a:r>
            <a:r>
              <a:rPr lang="en-GB" sz="2000" dirty="0">
                <a:solidFill>
                  <a:schemeClr val="tx2"/>
                </a:solidFill>
                <a:latin typeface="Foundry Sterling"/>
              </a:rPr>
              <a:t>until January 2021</a:t>
            </a:r>
          </a:p>
          <a:p>
            <a:pPr marL="742950" lvl="1" indent="-285750">
              <a:buFont typeface="Arial" panose="020B0604020202020204" pitchFamily="34" charset="0"/>
              <a:buChar char="•"/>
            </a:pPr>
            <a:r>
              <a:rPr lang="en-GB" sz="2000" b="1" dirty="0">
                <a:solidFill>
                  <a:schemeClr val="tx2"/>
                </a:solidFill>
                <a:latin typeface="Foundry Sterling"/>
              </a:rPr>
              <a:t>VAT payments due between </a:t>
            </a:r>
            <a:r>
              <a:rPr lang="en-US" sz="2000" dirty="0">
                <a:solidFill>
                  <a:schemeClr val="tx2"/>
                </a:solidFill>
                <a:latin typeface="Foundry Sterling"/>
              </a:rPr>
              <a:t>20 March 2020 and 30 June 2020 </a:t>
            </a:r>
            <a:r>
              <a:rPr lang="en-GB" sz="2000" dirty="0">
                <a:solidFill>
                  <a:schemeClr val="tx2"/>
                </a:solidFill>
                <a:latin typeface="Foundry Sterling"/>
              </a:rPr>
              <a:t>can be automatically deferred </a:t>
            </a:r>
          </a:p>
          <a:p>
            <a:pPr marL="742950" lvl="1" indent="-285750">
              <a:buFont typeface="Arial" panose="020B0604020202020204" pitchFamily="34" charset="0"/>
              <a:buChar char="•"/>
            </a:pPr>
            <a:r>
              <a:rPr lang="en-GB" sz="2000" dirty="0">
                <a:solidFill>
                  <a:schemeClr val="tx2"/>
                </a:solidFill>
                <a:latin typeface="Foundry Sterling"/>
              </a:rPr>
              <a:t>HMRC Time to Pay arrangements - a </a:t>
            </a:r>
            <a:r>
              <a:rPr lang="en-GB" sz="2000" b="1" dirty="0">
                <a:solidFill>
                  <a:schemeClr val="tx2"/>
                </a:solidFill>
                <a:latin typeface="Foundry Sterling"/>
              </a:rPr>
              <a:t>helpline for businesses and self-employed </a:t>
            </a:r>
            <a:r>
              <a:rPr lang="en-GB" sz="2000" dirty="0">
                <a:solidFill>
                  <a:schemeClr val="tx2"/>
                </a:solidFill>
                <a:latin typeface="Foundry Sterling"/>
              </a:rPr>
              <a:t>people who are concerned about paying their tax due to COVID-19 (0800 024 1222)</a:t>
            </a:r>
          </a:p>
          <a:p>
            <a:endParaRPr lang="en-GB" sz="2000" b="1" dirty="0">
              <a:solidFill>
                <a:schemeClr val="tx2"/>
              </a:solidFill>
              <a:latin typeface="Foundry Sterling"/>
            </a:endParaRPr>
          </a:p>
          <a:p>
            <a:pPr marL="285750" indent="-285750">
              <a:buFont typeface="Arial" panose="020B0604020202020204" pitchFamily="34" charset="0"/>
              <a:buChar char="•"/>
            </a:pPr>
            <a:r>
              <a:rPr lang="en-GB" sz="2400" b="1" dirty="0">
                <a:solidFill>
                  <a:schemeClr val="tx2"/>
                </a:solidFill>
                <a:latin typeface="Foundry Sterling"/>
              </a:rPr>
              <a:t>Other support</a:t>
            </a:r>
          </a:p>
          <a:p>
            <a:pPr marL="742950" lvl="1" indent="-285750">
              <a:buFont typeface="Arial" panose="020B0604020202020204" pitchFamily="34" charset="0"/>
              <a:buChar char="•"/>
            </a:pPr>
            <a:r>
              <a:rPr lang="en-US" sz="2000" b="1" dirty="0">
                <a:solidFill>
                  <a:schemeClr val="tx2"/>
                </a:solidFill>
                <a:latin typeface="Foundry Sterling"/>
              </a:rPr>
              <a:t>Grant funding - </a:t>
            </a:r>
            <a:r>
              <a:rPr lang="en-US" sz="2000" dirty="0">
                <a:solidFill>
                  <a:schemeClr val="tx2"/>
                </a:solidFill>
                <a:latin typeface="Foundry Sterling"/>
              </a:rPr>
              <a:t>provided by local authorities, industry-based hardship funds and devolved administrations – links on IPSE coronavirus hub</a:t>
            </a:r>
          </a:p>
          <a:p>
            <a:pPr marL="742950" lvl="1" indent="-285750">
              <a:buFont typeface="Arial" panose="020B0604020202020204" pitchFamily="34" charset="0"/>
              <a:buChar char="•"/>
            </a:pPr>
            <a:r>
              <a:rPr lang="en-GB" sz="2000" b="1" dirty="0">
                <a:solidFill>
                  <a:schemeClr val="tx2"/>
                </a:solidFill>
                <a:latin typeface="Foundry Sterling"/>
              </a:rPr>
              <a:t>Banks and building societies – </a:t>
            </a:r>
            <a:r>
              <a:rPr lang="en-GB" sz="2000" dirty="0">
                <a:solidFill>
                  <a:schemeClr val="tx2"/>
                </a:solidFill>
                <a:latin typeface="Foundry Sterling"/>
              </a:rPr>
              <a:t>access to finance and lending, loans, credit cards, overdrafts</a:t>
            </a:r>
            <a:endParaRPr lang="en-GB" sz="2000" b="1" dirty="0">
              <a:solidFill>
                <a:schemeClr val="tx2"/>
              </a:solidFill>
              <a:latin typeface="Foundry Sterling"/>
            </a:endParaRPr>
          </a:p>
          <a:p>
            <a:pPr marL="742950" lvl="1" indent="-285750">
              <a:buFont typeface="Arial" panose="020B0604020202020204" pitchFamily="34" charset="0"/>
              <a:buChar char="•"/>
            </a:pPr>
            <a:r>
              <a:rPr lang="en-GB" sz="2000" b="1" dirty="0">
                <a:solidFill>
                  <a:schemeClr val="tx2"/>
                </a:solidFill>
                <a:latin typeface="Foundry Sterling"/>
              </a:rPr>
              <a:t>Mortgages and rent – </a:t>
            </a:r>
            <a:r>
              <a:rPr lang="en-GB" sz="2000" dirty="0">
                <a:solidFill>
                  <a:schemeClr val="tx2"/>
                </a:solidFill>
                <a:latin typeface="Foundry Sterling"/>
              </a:rPr>
              <a:t>payment holidays, rent payment schemes</a:t>
            </a:r>
          </a:p>
        </p:txBody>
      </p:sp>
    </p:spTree>
    <p:extLst>
      <p:ext uri="{BB962C8B-B14F-4D97-AF65-F5344CB8AC3E}">
        <p14:creationId xmlns:p14="http://schemas.microsoft.com/office/powerpoint/2010/main" val="170593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C938-AEF4-4C12-91DA-98A5EFFF60CC}"/>
              </a:ext>
            </a:extLst>
          </p:cNvPr>
          <p:cNvSpPr>
            <a:spLocks noGrp="1"/>
          </p:cNvSpPr>
          <p:nvPr>
            <p:ph type="title"/>
          </p:nvPr>
        </p:nvSpPr>
        <p:spPr/>
        <p:txBody>
          <a:bodyPr/>
          <a:lstStyle/>
          <a:p>
            <a:r>
              <a:rPr lang="en-GB" dirty="0"/>
              <a:t>Other support available – welfare system</a:t>
            </a:r>
            <a:endParaRPr lang="en-GB" dirty="0">
              <a:solidFill>
                <a:schemeClr val="tx2"/>
              </a:solidFill>
            </a:endParaRPr>
          </a:p>
        </p:txBody>
      </p:sp>
      <p:sp>
        <p:nvSpPr>
          <p:cNvPr id="9" name="TextBox 8">
            <a:extLst>
              <a:ext uri="{FF2B5EF4-FFF2-40B4-BE49-F238E27FC236}">
                <a16:creationId xmlns:a16="http://schemas.microsoft.com/office/drawing/2014/main" id="{CE87632F-DA55-400E-91BB-7A00B1108B36}"/>
              </a:ext>
            </a:extLst>
          </p:cNvPr>
          <p:cNvSpPr txBox="1"/>
          <p:nvPr/>
        </p:nvSpPr>
        <p:spPr>
          <a:xfrm>
            <a:off x="838199" y="1624996"/>
            <a:ext cx="10809304" cy="3970318"/>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chemeClr val="tx2"/>
                </a:solidFill>
                <a:latin typeface="Foundry Sterling"/>
              </a:rPr>
              <a:t>Universal Credit</a:t>
            </a:r>
          </a:p>
          <a:p>
            <a:pPr marL="742950" lvl="1" indent="-285750">
              <a:buFont typeface="Arial" panose="020B0604020202020204" pitchFamily="34" charset="0"/>
              <a:buChar char="•"/>
            </a:pPr>
            <a:r>
              <a:rPr lang="en-US" sz="2000" b="1" dirty="0">
                <a:solidFill>
                  <a:schemeClr val="tx2"/>
                </a:solidFill>
                <a:latin typeface="Foundry Sterling"/>
              </a:rPr>
              <a:t>Eligibility</a:t>
            </a:r>
            <a:r>
              <a:rPr lang="en-US" sz="2000" dirty="0">
                <a:solidFill>
                  <a:schemeClr val="tx2"/>
                </a:solidFill>
                <a:latin typeface="Foundry Sterling"/>
              </a:rPr>
              <a:t>: low income or out of work, over 18, under State Pension age</a:t>
            </a:r>
          </a:p>
          <a:p>
            <a:pPr marL="742950" lvl="1" indent="-285750">
              <a:buFont typeface="Arial" panose="020B0604020202020204" pitchFamily="34" charset="0"/>
              <a:buChar char="•"/>
            </a:pPr>
            <a:r>
              <a:rPr lang="en-GB" sz="2000" dirty="0">
                <a:solidFill>
                  <a:schemeClr val="tx2"/>
                </a:solidFill>
                <a:latin typeface="Foundry Sterling"/>
              </a:rPr>
              <a:t>Savings/capital: over £16k you are ineligible; £6-16k will be factored in</a:t>
            </a:r>
          </a:p>
          <a:p>
            <a:pPr marL="742950" lvl="1" indent="-285750">
              <a:buFont typeface="Arial" panose="020B0604020202020204" pitchFamily="34" charset="0"/>
              <a:buChar char="•"/>
            </a:pPr>
            <a:r>
              <a:rPr lang="en-GB" sz="2000" dirty="0">
                <a:solidFill>
                  <a:schemeClr val="tx2"/>
                </a:solidFill>
                <a:latin typeface="Foundry Sterling"/>
              </a:rPr>
              <a:t>How much can I get? </a:t>
            </a:r>
            <a:r>
              <a:rPr lang="en-GB" sz="2000" dirty="0">
                <a:latin typeface="Foundry Sterling"/>
                <a:hlinkClick r:id="rId3"/>
              </a:rPr>
              <a:t>https://www.entitledto.co.uk/</a:t>
            </a:r>
            <a:endParaRPr lang="en-GB" sz="2000" dirty="0">
              <a:latin typeface="Foundry Sterling"/>
            </a:endParaRPr>
          </a:p>
          <a:p>
            <a:pPr marL="742950" lvl="1" indent="-285750">
              <a:buFont typeface="Arial" panose="020B0604020202020204" pitchFamily="34" charset="0"/>
              <a:buChar char="•"/>
            </a:pPr>
            <a:r>
              <a:rPr lang="en-US" sz="2000" dirty="0">
                <a:solidFill>
                  <a:schemeClr val="tx2"/>
                </a:solidFill>
                <a:latin typeface="Foundry Sterling"/>
              </a:rPr>
              <a:t>Standard allowance has increased – e.g. single claimant (25 or over) risen from £317.82 to £409.89 per month – and may be higher depending on circumstances </a:t>
            </a:r>
            <a:endParaRPr lang="en-GB" sz="2000" dirty="0">
              <a:solidFill>
                <a:schemeClr val="tx2"/>
              </a:solidFill>
              <a:latin typeface="Foundry Sterling"/>
            </a:endParaRPr>
          </a:p>
          <a:p>
            <a:pPr marL="742950" lvl="1" indent="-285750">
              <a:buFont typeface="Arial" panose="020B0604020202020204" pitchFamily="34" charset="0"/>
              <a:buChar char="•"/>
            </a:pPr>
            <a:r>
              <a:rPr lang="en-GB" sz="2000" dirty="0">
                <a:solidFill>
                  <a:schemeClr val="tx2"/>
                </a:solidFill>
                <a:latin typeface="Foundry Sterling"/>
              </a:rPr>
              <a:t>You </a:t>
            </a:r>
            <a:r>
              <a:rPr lang="en-GB" sz="2000" b="1" dirty="0">
                <a:solidFill>
                  <a:schemeClr val="tx2"/>
                </a:solidFill>
                <a:latin typeface="Foundry Sterling"/>
              </a:rPr>
              <a:t>can</a:t>
            </a:r>
            <a:r>
              <a:rPr lang="en-GB" sz="2000" dirty="0">
                <a:solidFill>
                  <a:schemeClr val="tx2"/>
                </a:solidFill>
                <a:latin typeface="Foundry Sterling"/>
              </a:rPr>
              <a:t> claim UC while waiting for SEISS – it won’t affect your grant</a:t>
            </a:r>
          </a:p>
          <a:p>
            <a:pPr lvl="1"/>
            <a:endParaRPr lang="en-GB" sz="2400" dirty="0">
              <a:solidFill>
                <a:schemeClr val="tx2"/>
              </a:solidFill>
              <a:latin typeface="Foundry Sterling"/>
            </a:endParaRPr>
          </a:p>
          <a:p>
            <a:pPr marL="285750" indent="-285750">
              <a:buFont typeface="Arial" panose="020B0604020202020204" pitchFamily="34" charset="0"/>
              <a:buChar char="•"/>
            </a:pPr>
            <a:r>
              <a:rPr lang="en-GB" sz="2400" b="1" dirty="0">
                <a:solidFill>
                  <a:schemeClr val="tx2"/>
                </a:solidFill>
                <a:latin typeface="Foundry Sterling"/>
              </a:rPr>
              <a:t>Other support</a:t>
            </a:r>
          </a:p>
          <a:p>
            <a:pPr marL="742950" lvl="1" indent="-285750">
              <a:buFont typeface="Arial" panose="020B0604020202020204" pitchFamily="34" charset="0"/>
              <a:buChar char="•"/>
            </a:pPr>
            <a:r>
              <a:rPr lang="en-GB" sz="2000" b="1" dirty="0">
                <a:solidFill>
                  <a:schemeClr val="tx2"/>
                </a:solidFill>
                <a:latin typeface="Foundry Sterling"/>
              </a:rPr>
              <a:t>Employment &amp; Support Allowance </a:t>
            </a:r>
            <a:r>
              <a:rPr lang="en-US" sz="2000" b="1" dirty="0">
                <a:solidFill>
                  <a:schemeClr val="tx2"/>
                </a:solidFill>
                <a:latin typeface="Foundry Sterling"/>
              </a:rPr>
              <a:t>- </a:t>
            </a:r>
            <a:r>
              <a:rPr lang="en-US" sz="2000" dirty="0">
                <a:solidFill>
                  <a:schemeClr val="tx2"/>
                </a:solidFill>
                <a:latin typeface="Foundry Sterling"/>
              </a:rPr>
              <a:t>payable from first day of sickness, £73.10/week (over 25)</a:t>
            </a:r>
            <a:endParaRPr lang="en-GB" sz="2000" dirty="0">
              <a:solidFill>
                <a:schemeClr val="tx2"/>
              </a:solidFill>
              <a:latin typeface="Foundry Sterling"/>
            </a:endParaRPr>
          </a:p>
          <a:p>
            <a:pPr marL="742950" lvl="1" indent="-285750">
              <a:buFont typeface="Arial" panose="020B0604020202020204" pitchFamily="34" charset="0"/>
              <a:buChar char="•"/>
            </a:pPr>
            <a:endParaRPr lang="en-GB" sz="2000" dirty="0">
              <a:solidFill>
                <a:schemeClr val="tx2"/>
              </a:solidFill>
              <a:latin typeface="Foundry Sterling"/>
            </a:endParaRPr>
          </a:p>
          <a:p>
            <a:pPr marL="742950" lvl="1" indent="-285750">
              <a:buFont typeface="Arial" panose="020B0604020202020204" pitchFamily="34" charset="0"/>
              <a:buChar char="•"/>
            </a:pPr>
            <a:endParaRPr lang="en-GB" sz="2000" dirty="0">
              <a:solidFill>
                <a:schemeClr val="tx2"/>
              </a:solidFill>
              <a:latin typeface="Foundry Sterling"/>
            </a:endParaRPr>
          </a:p>
        </p:txBody>
      </p:sp>
    </p:spTree>
    <p:extLst>
      <p:ext uri="{BB962C8B-B14F-4D97-AF65-F5344CB8AC3E}">
        <p14:creationId xmlns:p14="http://schemas.microsoft.com/office/powerpoint/2010/main" val="178180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C938-AEF4-4C12-91DA-98A5EFFF60CC}"/>
              </a:ext>
            </a:extLst>
          </p:cNvPr>
          <p:cNvSpPr>
            <a:spLocks noGrp="1"/>
          </p:cNvSpPr>
          <p:nvPr>
            <p:ph type="title"/>
          </p:nvPr>
        </p:nvSpPr>
        <p:spPr>
          <a:xfrm>
            <a:off x="744245" y="187325"/>
            <a:ext cx="10253955" cy="954107"/>
          </a:xfrm>
        </p:spPr>
        <p:txBody>
          <a:bodyPr/>
          <a:lstStyle/>
          <a:p>
            <a:r>
              <a:rPr lang="en-GB" dirty="0"/>
              <a:t>How can I stay up to date?</a:t>
            </a:r>
          </a:p>
        </p:txBody>
      </p:sp>
      <p:sp>
        <p:nvSpPr>
          <p:cNvPr id="3" name="TextBox 2">
            <a:extLst>
              <a:ext uri="{FF2B5EF4-FFF2-40B4-BE49-F238E27FC236}">
                <a16:creationId xmlns:a16="http://schemas.microsoft.com/office/drawing/2014/main" id="{C4A0B8AB-1125-4A4E-A85C-DAB5BB562B08}"/>
              </a:ext>
            </a:extLst>
          </p:cNvPr>
          <p:cNvSpPr txBox="1"/>
          <p:nvPr/>
        </p:nvSpPr>
        <p:spPr>
          <a:xfrm>
            <a:off x="744245" y="993145"/>
            <a:ext cx="10515600" cy="6186309"/>
          </a:xfrm>
          <a:prstGeom prst="rect">
            <a:avLst/>
          </a:prstGeom>
          <a:noFill/>
        </p:spPr>
        <p:txBody>
          <a:bodyPr wrap="square" rtlCol="0">
            <a:spAutoFit/>
          </a:bodyPr>
          <a:lstStyle/>
          <a:p>
            <a:endParaRPr lang="en-GB" sz="2200" b="1" dirty="0">
              <a:solidFill>
                <a:schemeClr val="tx2"/>
              </a:solidFill>
              <a:latin typeface="Foundry Sterling"/>
            </a:endParaRPr>
          </a:p>
          <a:p>
            <a:pPr marL="342900" indent="-342900">
              <a:buFont typeface="Arial" panose="020B0604020202020204" pitchFamily="34" charset="0"/>
              <a:buChar char="•"/>
            </a:pPr>
            <a:r>
              <a:rPr lang="en-GB" sz="2200" dirty="0">
                <a:solidFill>
                  <a:schemeClr val="tx2"/>
                </a:solidFill>
                <a:latin typeface="Foundry Sterling"/>
              </a:rPr>
              <a:t>Sign up to </a:t>
            </a:r>
            <a:r>
              <a:rPr lang="en-GB" sz="2200" b="1" dirty="0">
                <a:solidFill>
                  <a:schemeClr val="tx2"/>
                </a:solidFill>
                <a:latin typeface="Foundry Sterling"/>
              </a:rPr>
              <a:t>IPSE’s newsletter: </a:t>
            </a:r>
            <a:r>
              <a:rPr lang="en-GB" sz="2200" b="1" dirty="0">
                <a:hlinkClick r:id="rId3"/>
              </a:rPr>
              <a:t>http://ipse.in/IPSE-news</a:t>
            </a:r>
            <a:endParaRPr lang="en-GB" sz="2200" b="1" dirty="0"/>
          </a:p>
          <a:p>
            <a:endParaRPr lang="en-GB" sz="2200" dirty="0">
              <a:solidFill>
                <a:schemeClr val="tx2"/>
              </a:solidFill>
              <a:latin typeface="Foundry Sterling"/>
            </a:endParaRPr>
          </a:p>
          <a:p>
            <a:pPr marL="342900" indent="-342900">
              <a:buFont typeface="Arial" panose="020B0604020202020204" pitchFamily="34" charset="0"/>
              <a:buChar char="•"/>
            </a:pPr>
            <a:r>
              <a:rPr lang="en-GB" sz="2200" dirty="0">
                <a:solidFill>
                  <a:schemeClr val="tx2"/>
                </a:solidFill>
                <a:latin typeface="Foundry Sterling"/>
              </a:rPr>
              <a:t>Check out </a:t>
            </a:r>
            <a:r>
              <a:rPr lang="en-GB" sz="2200" b="1" dirty="0">
                <a:solidFill>
                  <a:schemeClr val="tx2"/>
                </a:solidFill>
                <a:latin typeface="Foundry Sterling"/>
              </a:rPr>
              <a:t>IPSE’s website</a:t>
            </a:r>
            <a:r>
              <a:rPr lang="en-GB" sz="2200" dirty="0">
                <a:solidFill>
                  <a:schemeClr val="tx2"/>
                </a:solidFill>
                <a:latin typeface="Foundry Sterling"/>
              </a:rPr>
              <a:t> </a:t>
            </a:r>
            <a:r>
              <a:rPr lang="en-GB" sz="2200" b="1" dirty="0">
                <a:hlinkClick r:id="rId4"/>
              </a:rPr>
              <a:t>https://www.ipse.co.uk/</a:t>
            </a:r>
            <a:r>
              <a:rPr lang="en-GB" sz="2200" b="1" dirty="0"/>
              <a:t> </a:t>
            </a:r>
            <a:r>
              <a:rPr lang="en-GB" sz="2200" dirty="0">
                <a:solidFill>
                  <a:schemeClr val="tx2"/>
                </a:solidFill>
                <a:latin typeface="Foundry Sterling"/>
              </a:rPr>
              <a:t>and </a:t>
            </a:r>
            <a:r>
              <a:rPr lang="en-GB" sz="2200" b="1" dirty="0">
                <a:solidFill>
                  <a:schemeClr val="tx2"/>
                </a:solidFill>
                <a:latin typeface="Foundry Sterling"/>
              </a:rPr>
              <a:t>our FAQ page</a:t>
            </a:r>
            <a:r>
              <a:rPr lang="en-GB" sz="2200" dirty="0">
                <a:solidFill>
                  <a:schemeClr val="tx2"/>
                </a:solidFill>
                <a:latin typeface="Foundry Sterling"/>
              </a:rPr>
              <a:t>: </a:t>
            </a:r>
            <a:r>
              <a:rPr lang="en-GB" sz="2200" b="1" dirty="0">
                <a:hlinkClick r:id="rId5"/>
              </a:rPr>
              <a:t>https://www.ipse.co.uk/coronavirus-hub/coronavirus-self-employed-faqs.html</a:t>
            </a:r>
            <a:endParaRPr lang="en-GB" sz="2200" b="1" dirty="0"/>
          </a:p>
          <a:p>
            <a:pPr marL="342900" indent="-342900">
              <a:buFont typeface="Arial" panose="020B0604020202020204" pitchFamily="34" charset="0"/>
              <a:buChar char="•"/>
            </a:pPr>
            <a:endParaRPr lang="en-GB" sz="2200" b="1" dirty="0"/>
          </a:p>
          <a:p>
            <a:pPr marL="342900" indent="-342900">
              <a:buFont typeface="Arial" panose="020B0604020202020204" pitchFamily="34" charset="0"/>
              <a:buChar char="•"/>
            </a:pPr>
            <a:r>
              <a:rPr lang="en-GB" sz="2200" dirty="0">
                <a:solidFill>
                  <a:schemeClr val="tx2"/>
                </a:solidFill>
                <a:latin typeface="Foundry Sterling"/>
              </a:rPr>
              <a:t>Information on </a:t>
            </a:r>
            <a:r>
              <a:rPr lang="en-GB" sz="2200" b="1" dirty="0">
                <a:solidFill>
                  <a:schemeClr val="tx2"/>
                </a:solidFill>
                <a:latin typeface="Foundry Sterling"/>
              </a:rPr>
              <a:t>IPSE membership: </a:t>
            </a:r>
            <a:r>
              <a:rPr lang="en-GB" sz="2200" b="1" dirty="0">
                <a:hlinkClick r:id="rId6"/>
              </a:rPr>
              <a:t>https://www.ipse.co.uk/become-a-member.html</a:t>
            </a:r>
            <a:endParaRPr lang="en-GB" sz="2200" b="1" dirty="0"/>
          </a:p>
          <a:p>
            <a:pPr marL="342900" indent="-342900">
              <a:buFont typeface="Arial" panose="020B0604020202020204" pitchFamily="34" charset="0"/>
              <a:buChar char="•"/>
            </a:pPr>
            <a:endParaRPr lang="en-GB" sz="2200" b="1" dirty="0"/>
          </a:p>
          <a:p>
            <a:pPr marL="342900" indent="-342900">
              <a:buFont typeface="Arial" panose="020B0604020202020204" pitchFamily="34" charset="0"/>
              <a:buChar char="•"/>
            </a:pPr>
            <a:r>
              <a:rPr lang="en-GB" sz="2200" b="1" dirty="0">
                <a:solidFill>
                  <a:schemeClr val="tx2"/>
                </a:solidFill>
                <a:latin typeface="Foundry Sterling"/>
              </a:rPr>
              <a:t>Send your case studies to </a:t>
            </a:r>
            <a:r>
              <a:rPr lang="en-GB" sz="2200" b="1" dirty="0">
                <a:solidFill>
                  <a:schemeClr val="tx2"/>
                </a:solidFill>
                <a:latin typeface="Foundry Sterling"/>
                <a:hlinkClick r:id="rId7"/>
              </a:rPr>
              <a:t>covid@ipse.co.uk</a:t>
            </a:r>
            <a:r>
              <a:rPr lang="en-GB" sz="2200" b="1" dirty="0">
                <a:solidFill>
                  <a:schemeClr val="tx2"/>
                </a:solidFill>
                <a:latin typeface="Foundry Sterling"/>
              </a:rPr>
              <a:t> </a:t>
            </a:r>
          </a:p>
          <a:p>
            <a:pPr marL="342900" indent="-342900">
              <a:buFont typeface="Arial" panose="020B0604020202020204" pitchFamily="34" charset="0"/>
              <a:buChar char="•"/>
            </a:pPr>
            <a:endParaRPr lang="en-GB" sz="2200" dirty="0">
              <a:solidFill>
                <a:schemeClr val="tx2"/>
              </a:solidFill>
              <a:latin typeface="Foundry Sterling"/>
            </a:endParaRPr>
          </a:p>
          <a:p>
            <a:pPr marL="342900" indent="-342900">
              <a:buFont typeface="Arial" panose="020B0604020202020204" pitchFamily="34" charset="0"/>
              <a:buChar char="•"/>
            </a:pPr>
            <a:r>
              <a:rPr lang="en-GB" sz="2200" dirty="0">
                <a:solidFill>
                  <a:schemeClr val="tx2"/>
                </a:solidFill>
                <a:latin typeface="Foundry Sterling"/>
              </a:rPr>
              <a:t>IPSE Coronavirus Report: </a:t>
            </a:r>
            <a:r>
              <a:rPr lang="en-GB" sz="2200" b="1" dirty="0">
                <a:hlinkClick r:id="rId8"/>
              </a:rPr>
              <a:t>https://www.ipse.co.uk/coronavirus-hub/coronavirus-report.html</a:t>
            </a:r>
            <a:endParaRPr lang="en-GB" sz="2200" b="1" dirty="0">
              <a:solidFill>
                <a:schemeClr val="tx2"/>
              </a:solidFill>
              <a:latin typeface="Foundry Sterling"/>
            </a:endParaRPr>
          </a:p>
          <a:p>
            <a:pPr marL="342900" indent="-342900">
              <a:buFont typeface="Arial" panose="020B0604020202020204" pitchFamily="34" charset="0"/>
              <a:buChar char="•"/>
            </a:pPr>
            <a:endParaRPr lang="en-GB" sz="2200" dirty="0">
              <a:solidFill>
                <a:schemeClr val="tx2"/>
              </a:solidFill>
              <a:latin typeface="Foundry Sterling"/>
            </a:endParaRPr>
          </a:p>
          <a:p>
            <a:endParaRPr lang="en-GB" sz="2200" b="1" dirty="0">
              <a:solidFill>
                <a:schemeClr val="tx2"/>
              </a:solidFill>
              <a:latin typeface="Foundry Sterling"/>
            </a:endParaRPr>
          </a:p>
          <a:p>
            <a:endParaRPr lang="en-GB" sz="2200" b="1" dirty="0">
              <a:solidFill>
                <a:schemeClr val="tx2"/>
              </a:solidFill>
              <a:latin typeface="Foundry Sterling"/>
            </a:endParaRPr>
          </a:p>
          <a:p>
            <a:pPr marL="342900" indent="-342900">
              <a:buFont typeface="Arial" panose="020B0604020202020204" pitchFamily="34" charset="0"/>
              <a:buChar char="•"/>
            </a:pPr>
            <a:endParaRPr lang="en-GB" sz="2200" b="1" dirty="0"/>
          </a:p>
          <a:p>
            <a:endParaRPr lang="en-GB" sz="2200" dirty="0">
              <a:solidFill>
                <a:schemeClr val="tx2"/>
              </a:solidFill>
              <a:latin typeface="Foundry Sterling"/>
            </a:endParaRPr>
          </a:p>
          <a:p>
            <a:endParaRPr lang="en-GB" sz="2200" b="1" dirty="0">
              <a:solidFill>
                <a:schemeClr val="tx2"/>
              </a:solidFill>
              <a:latin typeface="Foundry Sterling"/>
            </a:endParaRPr>
          </a:p>
        </p:txBody>
      </p:sp>
      <p:sp>
        <p:nvSpPr>
          <p:cNvPr id="4" name="TextBox 3">
            <a:extLst>
              <a:ext uri="{FF2B5EF4-FFF2-40B4-BE49-F238E27FC236}">
                <a16:creationId xmlns:a16="http://schemas.microsoft.com/office/drawing/2014/main" id="{AD790304-242F-4A95-BC15-26D5AE7A0737}"/>
              </a:ext>
            </a:extLst>
          </p:cNvPr>
          <p:cNvSpPr txBox="1"/>
          <p:nvPr/>
        </p:nvSpPr>
        <p:spPr>
          <a:xfrm>
            <a:off x="932155" y="6107837"/>
            <a:ext cx="9259410" cy="954107"/>
          </a:xfrm>
          <a:prstGeom prst="rect">
            <a:avLst/>
          </a:prstGeom>
          <a:noFill/>
        </p:spPr>
        <p:txBody>
          <a:bodyPr wrap="square" rtlCol="0">
            <a:spAutoFit/>
          </a:bodyPr>
          <a:lstStyle/>
          <a:p>
            <a:r>
              <a:rPr lang="en-GB" sz="1400" b="1" dirty="0">
                <a:solidFill>
                  <a:schemeClr val="tx2"/>
                </a:solidFill>
                <a:latin typeface="Foundry Sterling"/>
              </a:rPr>
              <a:t>Twitter </a:t>
            </a:r>
            <a:r>
              <a:rPr lang="en-GB" sz="1400" dirty="0">
                <a:hlinkClick r:id="rId9"/>
              </a:rPr>
              <a:t>https://twitter.com/teamIPSE</a:t>
            </a:r>
            <a:endParaRPr lang="en-GB" sz="1400" b="1" dirty="0">
              <a:solidFill>
                <a:schemeClr val="tx2"/>
              </a:solidFill>
              <a:latin typeface="Foundry Sterling"/>
            </a:endParaRPr>
          </a:p>
          <a:p>
            <a:r>
              <a:rPr lang="en-GB" sz="1400" b="1" dirty="0">
                <a:solidFill>
                  <a:schemeClr val="tx2"/>
                </a:solidFill>
                <a:latin typeface="Foundry Sterling"/>
              </a:rPr>
              <a:t>Facebook </a:t>
            </a:r>
            <a:r>
              <a:rPr lang="en-GB" sz="1400" dirty="0">
                <a:hlinkClick r:id="rId10"/>
              </a:rPr>
              <a:t>https://www.facebook.com/teamIPSE/</a:t>
            </a:r>
            <a:endParaRPr lang="en-GB" sz="1400" b="1" dirty="0">
              <a:solidFill>
                <a:schemeClr val="tx2"/>
              </a:solidFill>
              <a:latin typeface="Foundry Sterling"/>
            </a:endParaRPr>
          </a:p>
          <a:p>
            <a:r>
              <a:rPr lang="en-GB" sz="1400" b="1" dirty="0">
                <a:solidFill>
                  <a:schemeClr val="tx2"/>
                </a:solidFill>
                <a:latin typeface="Foundry Sterling"/>
              </a:rPr>
              <a:t>LinkedIn </a:t>
            </a:r>
            <a:r>
              <a:rPr lang="en-GB" sz="1400" dirty="0">
                <a:hlinkClick r:id="rId11"/>
              </a:rPr>
              <a:t>https://www.linkedin.com/company/the-association-of-independent-professionals-and-the-self-employed-ipse/</a:t>
            </a:r>
            <a:endParaRPr lang="en-GB" sz="1400" dirty="0"/>
          </a:p>
          <a:p>
            <a:endParaRPr lang="en-GB" sz="1400" dirty="0"/>
          </a:p>
        </p:txBody>
      </p:sp>
    </p:spTree>
    <p:extLst>
      <p:ext uri="{BB962C8B-B14F-4D97-AF65-F5344CB8AC3E}">
        <p14:creationId xmlns:p14="http://schemas.microsoft.com/office/powerpoint/2010/main" val="259275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descr="A large clock tower towering over the city of london&#10;&#10;Description automatically generated">
            <a:extLst>
              <a:ext uri="{FF2B5EF4-FFF2-40B4-BE49-F238E27FC236}">
                <a16:creationId xmlns:a16="http://schemas.microsoft.com/office/drawing/2014/main" id="{F34E16BA-0776-4FB1-BB2A-CAD763990C37}"/>
              </a:ext>
            </a:extLst>
          </p:cNvPr>
          <p:cNvPicPr>
            <a:picLocks noChangeAspect="1"/>
          </p:cNvPicPr>
          <p:nvPr/>
        </p:nvPicPr>
        <p:blipFill rotWithShape="1">
          <a:blip r:embed="rId2">
            <a:extLst>
              <a:ext uri="{28A0092B-C50C-407E-A947-70E740481C1C}">
                <a14:useLocalDpi xmlns:a14="http://schemas.microsoft.com/office/drawing/2010/main" val="0"/>
              </a:ext>
            </a:extLst>
          </a:blip>
          <a:srcRect t="5269" b="16607"/>
          <a:stretch/>
        </p:blipFill>
        <p:spPr>
          <a:xfrm>
            <a:off x="-1" y="10"/>
            <a:ext cx="12192000" cy="6857990"/>
          </a:xfrm>
          <a:prstGeom prst="rect">
            <a:avLst/>
          </a:prstGeom>
        </p:spPr>
      </p:pic>
      <p:sp>
        <p:nvSpPr>
          <p:cNvPr id="2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 name="Title 6">
            <a:extLst>
              <a:ext uri="{FF2B5EF4-FFF2-40B4-BE49-F238E27FC236}">
                <a16:creationId xmlns:a16="http://schemas.microsoft.com/office/drawing/2014/main" id="{E9585D71-CABF-4015-8BF6-3925B5688A92}"/>
              </a:ext>
            </a:extLst>
          </p:cNvPr>
          <p:cNvSpPr>
            <a:spLocks noGrp="1"/>
          </p:cNvSpPr>
          <p:nvPr>
            <p:ph type="title"/>
          </p:nvPr>
        </p:nvSpPr>
        <p:spPr>
          <a:xfrm>
            <a:off x="709448" y="1913950"/>
            <a:ext cx="4204137" cy="1342754"/>
          </a:xfrm>
        </p:spPr>
        <p:txBody>
          <a:bodyPr>
            <a:normAutofit fontScale="90000"/>
          </a:bodyPr>
          <a:lstStyle/>
          <a:p>
            <a:pPr algn="ctr"/>
            <a:r>
              <a:rPr lang="en-GB" sz="3600" dirty="0">
                <a:latin typeface="Foundry Sterling Bold" panose="02000800040000020004" pitchFamily="50" charset="0"/>
              </a:rPr>
              <a:t>Coronavirus – Support for sole traders</a:t>
            </a:r>
          </a:p>
        </p:txBody>
      </p:sp>
      <p:cxnSp>
        <p:nvCxnSpPr>
          <p:cNvPr id="20" name="Straight Connector 19">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FB8BF6D7-A171-4A50-8670-1F45AF93B0F6}"/>
              </a:ext>
            </a:extLst>
          </p:cNvPr>
          <p:cNvSpPr>
            <a:spLocks noGrp="1"/>
          </p:cNvSpPr>
          <p:nvPr>
            <p:ph idx="1"/>
          </p:nvPr>
        </p:nvSpPr>
        <p:spPr>
          <a:xfrm>
            <a:off x="525516" y="3417573"/>
            <a:ext cx="4593021" cy="2619839"/>
          </a:xfrm>
        </p:spPr>
        <p:txBody>
          <a:bodyPr anchor="ctr">
            <a:normAutofit/>
          </a:bodyPr>
          <a:lstStyle/>
          <a:p>
            <a:pPr marL="0" indent="0">
              <a:buNone/>
            </a:pPr>
            <a:endParaRPr lang="en-GB" sz="2000" b="1" dirty="0"/>
          </a:p>
          <a:p>
            <a:pPr marL="0" indent="0">
              <a:buNone/>
            </a:pPr>
            <a:r>
              <a:rPr lang="en-GB" sz="1800" b="1" dirty="0">
                <a:latin typeface="Foundry Sterling Light" panose="02000500040000020004" pitchFamily="50" charset="0"/>
              </a:rPr>
              <a:t>What has the economic impact of coronavirus been on the self-employed? </a:t>
            </a:r>
          </a:p>
          <a:p>
            <a:pPr marL="0" indent="0">
              <a:buNone/>
            </a:pPr>
            <a:r>
              <a:rPr lang="en-GB" sz="1800" b="1" dirty="0">
                <a:latin typeface="Foundry Sterling Light" panose="02000500040000020004" pitchFamily="50" charset="0"/>
              </a:rPr>
              <a:t>What support has the government announced? What is IPSE doing to represent members and the self-employed? </a:t>
            </a:r>
          </a:p>
          <a:p>
            <a:pPr marL="0" indent="0">
              <a:buNone/>
            </a:pPr>
            <a:r>
              <a:rPr lang="en-GB" sz="1800" b="1" dirty="0">
                <a:latin typeface="Foundry Sterling Light" panose="02000500040000020004" pitchFamily="50" charset="0"/>
              </a:rPr>
              <a:t>Where can I find more information?</a:t>
            </a:r>
          </a:p>
        </p:txBody>
      </p:sp>
    </p:spTree>
    <p:extLst>
      <p:ext uri="{BB962C8B-B14F-4D97-AF65-F5344CB8AC3E}">
        <p14:creationId xmlns:p14="http://schemas.microsoft.com/office/powerpoint/2010/main" val="217512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063C6-D117-4141-A2AC-477E9F5F87FB}"/>
              </a:ext>
            </a:extLst>
          </p:cNvPr>
          <p:cNvSpPr>
            <a:spLocks noGrp="1"/>
          </p:cNvSpPr>
          <p:nvPr>
            <p:ph type="title"/>
          </p:nvPr>
        </p:nvSpPr>
        <p:spPr/>
        <p:txBody>
          <a:bodyPr/>
          <a:lstStyle/>
          <a:p>
            <a:r>
              <a:rPr lang="en-GB" dirty="0"/>
              <a:t>Background: IPSE and the SEISS</a:t>
            </a:r>
          </a:p>
        </p:txBody>
      </p:sp>
      <p:sp>
        <p:nvSpPr>
          <p:cNvPr id="3" name="Content Placeholder 2">
            <a:extLst>
              <a:ext uri="{FF2B5EF4-FFF2-40B4-BE49-F238E27FC236}">
                <a16:creationId xmlns:a16="http://schemas.microsoft.com/office/drawing/2014/main" id="{B34B3C35-E51E-40A1-89E7-6B633E45AD45}"/>
              </a:ext>
            </a:extLst>
          </p:cNvPr>
          <p:cNvSpPr>
            <a:spLocks noGrp="1"/>
          </p:cNvSpPr>
          <p:nvPr>
            <p:ph idx="1"/>
          </p:nvPr>
        </p:nvSpPr>
        <p:spPr/>
        <p:txBody>
          <a:bodyPr>
            <a:normAutofit/>
          </a:bodyPr>
          <a:lstStyle/>
          <a:p>
            <a:r>
              <a:rPr lang="en-GB" dirty="0"/>
              <a:t>IPSE wrote to government ministers in February highlighting fears about the impact of Covid-19 and the lack of support</a:t>
            </a:r>
          </a:p>
          <a:p>
            <a:r>
              <a:rPr lang="en-GB" dirty="0"/>
              <a:t>Policy team has given evidence to several parliamentary committees</a:t>
            </a:r>
          </a:p>
          <a:p>
            <a:r>
              <a:rPr lang="en-GB" dirty="0"/>
              <a:t>Lobbied government for income protection fund and consulted with Treasury on the ‘Self-Employment Income Support Scheme’ (SEISS)</a:t>
            </a:r>
          </a:p>
          <a:p>
            <a:r>
              <a:rPr lang="en-GB" dirty="0"/>
              <a:t>SEISS announced on March 26</a:t>
            </a:r>
          </a:p>
          <a:p>
            <a:r>
              <a:rPr lang="en-GB" dirty="0"/>
              <a:t>Engaged in ongoing discussions around suggestions for how to improve self-employment support schemes</a:t>
            </a:r>
          </a:p>
        </p:txBody>
      </p:sp>
    </p:spTree>
    <p:extLst>
      <p:ext uri="{BB962C8B-B14F-4D97-AF65-F5344CB8AC3E}">
        <p14:creationId xmlns:p14="http://schemas.microsoft.com/office/powerpoint/2010/main" val="210440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7003-D622-412B-A6BA-1724B04AB849}"/>
              </a:ext>
            </a:extLst>
          </p:cNvPr>
          <p:cNvSpPr>
            <a:spLocks noGrp="1"/>
          </p:cNvSpPr>
          <p:nvPr>
            <p:ph type="title"/>
          </p:nvPr>
        </p:nvSpPr>
        <p:spPr>
          <a:xfrm>
            <a:off x="170822" y="457200"/>
            <a:ext cx="4823209" cy="879231"/>
          </a:xfrm>
        </p:spPr>
        <p:txBody>
          <a:bodyPr anchor="b">
            <a:noAutofit/>
          </a:bodyPr>
          <a:lstStyle/>
          <a:p>
            <a:r>
              <a:rPr lang="en-GB" sz="3600" dirty="0"/>
              <a:t>IPSE’s research on the coronavirus outbreak</a:t>
            </a:r>
          </a:p>
        </p:txBody>
      </p:sp>
      <p:pic>
        <p:nvPicPr>
          <p:cNvPr id="6" name="Content Placeholder 5" descr="A picture containing room, computer&#10;&#10;Description automatically generated">
            <a:extLst>
              <a:ext uri="{FF2B5EF4-FFF2-40B4-BE49-F238E27FC236}">
                <a16:creationId xmlns:a16="http://schemas.microsoft.com/office/drawing/2014/main" id="{E0FAA951-8878-489F-B5A2-4F1FBEB9D384}"/>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tretch/>
        </p:blipFill>
        <p:spPr>
          <a:xfrm>
            <a:off x="5183188" y="591335"/>
            <a:ext cx="7008812" cy="4678382"/>
          </a:xfrm>
          <a:noFill/>
        </p:spPr>
      </p:pic>
      <p:sp>
        <p:nvSpPr>
          <p:cNvPr id="3" name="Content Placeholder 2">
            <a:extLst>
              <a:ext uri="{FF2B5EF4-FFF2-40B4-BE49-F238E27FC236}">
                <a16:creationId xmlns:a16="http://schemas.microsoft.com/office/drawing/2014/main" id="{169AEBBF-2F74-4EE8-9A94-E9330F46FCD7}"/>
              </a:ext>
            </a:extLst>
          </p:cNvPr>
          <p:cNvSpPr>
            <a:spLocks noGrp="1"/>
          </p:cNvSpPr>
          <p:nvPr>
            <p:ph type="body" sz="half" idx="2"/>
          </p:nvPr>
        </p:nvSpPr>
        <p:spPr>
          <a:xfrm>
            <a:off x="221064" y="1688123"/>
            <a:ext cx="4550961" cy="4180865"/>
          </a:xfrm>
        </p:spPr>
        <p:txBody>
          <a:bodyPr>
            <a:normAutofit/>
          </a:bodyPr>
          <a:lstStyle/>
          <a:p>
            <a:pPr marL="0" indent="0">
              <a:buNone/>
            </a:pPr>
            <a:r>
              <a:rPr lang="en-US" sz="2400" b="1" dirty="0">
                <a:latin typeface="Foundry Sterling Bold" panose="02000800040000020004" pitchFamily="50" charset="0"/>
              </a:rPr>
              <a:t>What the research examined</a:t>
            </a:r>
          </a:p>
          <a:p>
            <a:pPr marL="285750" indent="-285750">
              <a:buFont typeface="Arial" panose="020B0604020202020204" pitchFamily="34" charset="0"/>
              <a:buChar char="•"/>
            </a:pPr>
            <a:r>
              <a:rPr lang="en-US" sz="2400" dirty="0"/>
              <a:t>freelancers’ attitudes towards the crisis</a:t>
            </a:r>
          </a:p>
          <a:p>
            <a:pPr marL="285750" indent="-285750">
              <a:buFont typeface="Arial" panose="020B0604020202020204" pitchFamily="34" charset="0"/>
              <a:buChar char="•"/>
            </a:pPr>
            <a:r>
              <a:rPr lang="en-US" sz="2400" dirty="0"/>
              <a:t>the impact it is having on them, their self-employed businesses and their income</a:t>
            </a:r>
          </a:p>
          <a:p>
            <a:pPr marL="285750" indent="-285750">
              <a:buFont typeface="Arial" panose="020B0604020202020204" pitchFamily="34" charset="0"/>
              <a:buChar char="•"/>
            </a:pPr>
            <a:r>
              <a:rPr lang="en-US" sz="2400" dirty="0"/>
              <a:t>their attitudes towards the government measures provided, before and after the Chancellor’s announcement on 26</a:t>
            </a:r>
            <a:r>
              <a:rPr lang="en-US" sz="2400" baseline="30000" dirty="0"/>
              <a:t>th</a:t>
            </a:r>
            <a:r>
              <a:rPr lang="en-US" sz="2400" dirty="0"/>
              <a:t> March</a:t>
            </a:r>
          </a:p>
        </p:txBody>
      </p:sp>
    </p:spTree>
    <p:extLst>
      <p:ext uri="{BB962C8B-B14F-4D97-AF65-F5344CB8AC3E}">
        <p14:creationId xmlns:p14="http://schemas.microsoft.com/office/powerpoint/2010/main" val="252931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1121E-823D-4FF8-AD65-5F63425BC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868" y="976105"/>
            <a:ext cx="10685549" cy="493232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3635133-A573-410B-BAF4-D1B008EA622E}"/>
              </a:ext>
            </a:extLst>
          </p:cNvPr>
          <p:cNvSpPr>
            <a:spLocks noGrp="1"/>
          </p:cNvSpPr>
          <p:nvPr>
            <p:ph type="title"/>
          </p:nvPr>
        </p:nvSpPr>
        <p:spPr>
          <a:xfrm>
            <a:off x="261257" y="246186"/>
            <a:ext cx="11826910" cy="638070"/>
          </a:xfrm>
        </p:spPr>
        <p:txBody>
          <a:bodyPr anchor="b">
            <a:noAutofit/>
          </a:bodyPr>
          <a:lstStyle/>
          <a:p>
            <a:pPr algn="ctr"/>
            <a:r>
              <a:rPr lang="en-GB" sz="3600" dirty="0"/>
              <a:t>Levels of concern among the self-employed</a:t>
            </a:r>
          </a:p>
        </p:txBody>
      </p:sp>
    </p:spTree>
    <p:extLst>
      <p:ext uri="{BB962C8B-B14F-4D97-AF65-F5344CB8AC3E}">
        <p14:creationId xmlns:p14="http://schemas.microsoft.com/office/powerpoint/2010/main" val="7097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3C0F03FF-DA2C-4710-9C16-F46C6E88A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74" y="-323959"/>
            <a:ext cx="11616523" cy="667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70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EC3FEC4-BB7C-43FE-9D53-2BEB0431D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619" y="-572756"/>
            <a:ext cx="9854159" cy="692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32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Content Placeholder 5" descr="A screenshot of a computer screen&#10;&#10;Description automatically generated">
            <a:extLst>
              <a:ext uri="{FF2B5EF4-FFF2-40B4-BE49-F238E27FC236}">
                <a16:creationId xmlns:a16="http://schemas.microsoft.com/office/drawing/2014/main" id="{FA41CB74-C327-45A5-A420-5AAA717F6AE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4593" y="-343679"/>
            <a:ext cx="11755121" cy="6749079"/>
          </a:xfrm>
        </p:spPr>
      </p:pic>
    </p:spTree>
    <p:extLst>
      <p:ext uri="{BB962C8B-B14F-4D97-AF65-F5344CB8AC3E}">
        <p14:creationId xmlns:p14="http://schemas.microsoft.com/office/powerpoint/2010/main" val="71552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61B-91F2-4905-81D3-1E201BD9FFEA}"/>
              </a:ext>
            </a:extLst>
          </p:cNvPr>
          <p:cNvSpPr>
            <a:spLocks noGrp="1"/>
          </p:cNvSpPr>
          <p:nvPr>
            <p:ph type="title"/>
          </p:nvPr>
        </p:nvSpPr>
        <p:spPr/>
        <p:txBody>
          <a:bodyPr/>
          <a:lstStyle/>
          <a:p>
            <a:r>
              <a:rPr lang="en-GB" dirty="0"/>
              <a:t>Attitudes towards government support measures</a:t>
            </a:r>
          </a:p>
        </p:txBody>
      </p:sp>
      <p:sp>
        <p:nvSpPr>
          <p:cNvPr id="3" name="Content Placeholder 2">
            <a:extLst>
              <a:ext uri="{FF2B5EF4-FFF2-40B4-BE49-F238E27FC236}">
                <a16:creationId xmlns:a16="http://schemas.microsoft.com/office/drawing/2014/main" id="{F3A1CAD9-8F98-4E26-BD7B-BC20C3FDB833}"/>
              </a:ext>
            </a:extLst>
          </p:cNvPr>
          <p:cNvSpPr>
            <a:spLocks noGrp="1"/>
          </p:cNvSpPr>
          <p:nvPr>
            <p:ph sz="half" idx="1"/>
          </p:nvPr>
        </p:nvSpPr>
        <p:spPr>
          <a:xfrm>
            <a:off x="754117" y="1883084"/>
            <a:ext cx="5181600" cy="3879057"/>
          </a:xfrm>
        </p:spPr>
        <p:txBody>
          <a:bodyPr/>
          <a:lstStyle/>
          <a:p>
            <a:pPr marL="0" indent="0">
              <a:buNone/>
            </a:pPr>
            <a:r>
              <a:rPr lang="en-US" dirty="0"/>
              <a:t>Looking at the full survey period, </a:t>
            </a:r>
            <a:r>
              <a:rPr lang="en-US" dirty="0">
                <a:latin typeface="Foundry Sterling Bold" panose="02000800040000020004" pitchFamily="50" charset="0"/>
              </a:rPr>
              <a:t>three in five (60%) </a:t>
            </a:r>
            <a:r>
              <a:rPr lang="en-US" dirty="0"/>
              <a:t>freelancers didn’t think that the government support schemes announced would be enough to sustain their income and their business during the outbreak.</a:t>
            </a:r>
            <a:endParaRPr lang="en-GB" dirty="0"/>
          </a:p>
        </p:txBody>
      </p:sp>
      <p:pic>
        <p:nvPicPr>
          <p:cNvPr id="5122" name="Picture 2">
            <a:extLst>
              <a:ext uri="{FF2B5EF4-FFF2-40B4-BE49-F238E27FC236}">
                <a16:creationId xmlns:a16="http://schemas.microsoft.com/office/drawing/2014/main" id="{C1079542-95DA-4DC5-8B0F-AFAC12314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153" y="1205802"/>
            <a:ext cx="7010400" cy="520002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5E50F587-1526-4B35-B6D3-D28F613ED62A}"/>
              </a:ext>
            </a:extLst>
          </p:cNvPr>
          <p:cNvCxnSpPr>
            <a:cxnSpLocks/>
          </p:cNvCxnSpPr>
          <p:nvPr/>
        </p:nvCxnSpPr>
        <p:spPr>
          <a:xfrm>
            <a:off x="6022885" y="1564479"/>
            <a:ext cx="0" cy="4273613"/>
          </a:xfrm>
          <a:prstGeom prst="line">
            <a:avLst/>
          </a:prstGeom>
          <a:ln w="44450">
            <a:solidFill>
              <a:srgbClr val="4453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522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TE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70CE55B-9BB4-A944-8302-1EBEF1723B38}" vid="{484EFA60-E844-F645-B409-94CFD6A7A6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8199</TotalTime>
  <Words>1582</Words>
  <Application>Microsoft Office PowerPoint</Application>
  <PresentationFormat>Widescreen</PresentationFormat>
  <Paragraphs>130</Paragraphs>
  <Slides>16</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Foundry Sterling</vt:lpstr>
      <vt:lpstr>Foundry Sterling Bold</vt:lpstr>
      <vt:lpstr>Foundry Sterling Book</vt:lpstr>
      <vt:lpstr>Foundry Sterling Light</vt:lpstr>
      <vt:lpstr>Office Theme</vt:lpstr>
      <vt:lpstr>MASTER TEAL</vt:lpstr>
      <vt:lpstr>SOLE TRADERS AND COVID-19</vt:lpstr>
      <vt:lpstr>Coronavirus – Support for sole traders</vt:lpstr>
      <vt:lpstr>Background: IPSE and the SEISS</vt:lpstr>
      <vt:lpstr>IPSE’s research on the coronavirus outbreak</vt:lpstr>
      <vt:lpstr>Levels of concern among the self-employed</vt:lpstr>
      <vt:lpstr>PowerPoint Presentation</vt:lpstr>
      <vt:lpstr>PowerPoint Presentation</vt:lpstr>
      <vt:lpstr>PowerPoint Presentation</vt:lpstr>
      <vt:lpstr>Attitudes towards government support measures</vt:lpstr>
      <vt:lpstr>The Government’s Self-Employment Income Support (SEISS) scheme - eligibility</vt:lpstr>
      <vt:lpstr>How will the SEIS work?</vt:lpstr>
      <vt:lpstr>Who misses out?</vt:lpstr>
      <vt:lpstr>Other support available – business and tax</vt:lpstr>
      <vt:lpstr>Other support available – business and tax</vt:lpstr>
      <vt:lpstr>Other support available – welfare system</vt:lpstr>
      <vt:lpstr>How can I stay up to 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IR35 and Covid-19 update</dc:title>
  <dc:creator>Ryan Barnett</dc:creator>
  <cp:lastModifiedBy>Andrew Chamberlain</cp:lastModifiedBy>
  <cp:revision>60</cp:revision>
  <dcterms:created xsi:type="dcterms:W3CDTF">2020-04-01T11:35:56Z</dcterms:created>
  <dcterms:modified xsi:type="dcterms:W3CDTF">2020-04-29T12:43:08Z</dcterms:modified>
</cp:coreProperties>
</file>